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27" d="100"/>
          <a:sy n="127" d="100"/>
        </p:scale>
        <p:origin x="53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754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this is CMD Nova. Today, I am proud to introduce CyberMDCare's Enterprise Workflow Optimization and Documentation Support Infrastructure—a platform designed to support Independent Physician Associations (IPAs) operating under capitated or shared-risk arrangements. Our infrastructure is intended to help IPA organizations improve documentation workflows, streamline administrative processes, and support internal audit readiness, subject to each organization's own clinical policies and compliance requirements. Across California, IPA networks collectively coordinate care for hundreds of thousands of Medicare Advantage beneficiaries, supported by distributed clinic networks and delegated administrative teams.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platform supports selected value-based care documentation processes. Raw patient-reported data may support clinician-reviewed Annual Wellness Visit and Health Risk Assessment documentation workflows where applicable to the IPA's delegated program. Rolling trends assist cohort identification for high-prevalence conditions such as Hypertension, Diabetes, CKD, and CHF—helping to support systemic compliance and assisting quality-measure tracking in accordance with NCQA HEDIS® specifications, as implemented by the IPA.</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CyberMDCare delivers regulatory risk controls designed to support clinician review, privacy, and documentation integrity. By enforcing strict clinician validation before any coding or billing use, the platform mitigates compliance exposure while ensuring that clinical judgment and final liability remain fully vested in the clinician's independent attestation.</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minimizing direct identifiers where feasible—omitting unnecessary names, Social Security numbers, or addresses—our risk-reduction architecture is engineered to minimize privacy risks and protect data under HIPAA-supportive standards.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DSM-Inference-X™ Engine is designed to help bridge the gap between raw patient metrics and strong data-integrity controls. It is intended as a robust infrastructure component to support IPA care-management workflows, streamline quality-measure documentation, and reinforce audit readiness. It does not, by itself, establish clinical accuracy, medical necessity, legal admissibility, CMS acceptance, or RADV sufficiency; those determinations remain with providers, payers, and applicable regulatory bodies.</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Closing summary. The platform is advisory infrastructure: clinician-validated, audit-ready, and explicitly non-financial. Clinical judgment and final liability remain with the licensed clinician.</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delegated-risk environments, IPAs bear substantial responsibility for utilization management, documentation accuracy, and quality performance. Avoidable utilization, unresolved care gaps, and insufficiently supported documentation can significantly affect RAF outcomes, resource planning, and compliance exposure. Manual chart review, quality-measure tracking, and documentation validation often create heavy administrative burdens across clinic sites. Most critically, incomplete medical documentation and unsupported coding indicators introduce audit risk during CMS-HCC risk-adjustment reviews and payer audits.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support IPA care-management workflows, our application collects patient-reported and device-generated wellness information to support—but not replace—clinician assessment and in-person or telehealth encounters. By capturing patient-reported pain context (P), structured questionnaire responses (Q), and biometric wellness telemetry (R), the P·Q·R Data System organizes raw information into structured summaries intended to be configurable against customer-selected quality measures and applicable CMS and NCQA specifications, as interpreted by the IPA's compliance and clinical teams.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workflow enables IPA operators to support proactive care management and efficient resource planning under capitated arrangements. Patient-reported and device-generated data is periodically analyzed under configured workflows to support clinician review and care-management prioritization. While the platform is not a substitute for emergency services, configured alerting may route selected readings to designated clinical staff according to customer protocols. Our integrated BioSignBox™ protocol supports identity assurance and auditable data-integrity workflows under HIPAA-supportive safeguards, clear notices, applicable consent or authorization where required, and retention controls.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Within our architecture, each documentation prompt or review item moves through a configured workflow lifecycle governed entirely by the IPA organization. To prevent unresolved workflow backlogs, if no affirmative clinician action occurs within a configured window—such as a 30-day threshold—the item may be marked as expired or closed for workflow purposes while strictly preserving required system logs, audit records, and federal data-retention obligations.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Fragmented patient-generated metrics are organized into documentation records that may assist internal audit preparation and documentation review. Our Risk-Adjustment Documentation Review Support Engine generates non-binding condition-category or documentation prompts for clinician review under the applicable CMS-HCC model version for the relevant payment year, including v24 and v28 parameters where appropriate. This provides clinical context for internal review at the point of care, delivering a verifiable data-integrity trail to support documentation accuracy and audit readiness.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Workflow risk tiers are generated preliminarily for clinician review to prioritize care management. To support data minimization, the underlying model processes demographic attributes using secure, account-linked variables—specifically configured management IDs, gender, and age—under strict HIPAA safeguards and applicable BAAs.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prompts are not diagnoses, not HCC codes, and not billing recommendations, and must not be used for claim submission without independent clinician validation and compliant documentation. During transitions between CMS-HCC model versions, the engine presents non-binding documentation prompts prior to final EHR entries, reducing the risk of documentation omission.</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clinician-reviewed documentation prompts are accompanied by non-financial context summaries, allowing providers to track information relevant to quality measures prior to formal clinical attestation. Our framework operates strictly as an ADVISORY tool—NOT automated coding. No code is selected, inserted into the EHR, or used for billing without independent clinician validation. Clinical judgment and final coding decisions remain fully with licensed clinicians, and every user action is preserved in an audit log supporting data-integrity review. The platform does not estimate, predict, optimize, or guarantee reimbursement, RAF scores, capitation, shared savings, or payment outcomes.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29.png"/><Relationship Id="rId4" Type="http://schemas.openxmlformats.org/officeDocument/2006/relationships/image" Target="../media/image28.png"/></Relationships>
</file>

<file path=ppt/slides/_rels/slide1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0.png"/></Relationships>
</file>

<file path=ppt/slides/_rels/slide1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32.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35.png"/><Relationship Id="rId5" Type="http://schemas.openxmlformats.org/officeDocument/2006/relationships/image" Target="../media/image29.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3.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4.png"/></Relationships>
</file>

<file path=ppt/slides/_rels/slide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27.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2" name="Shape 5">
            <a:extLst>
              <a:ext uri="{FF2B5EF4-FFF2-40B4-BE49-F238E27FC236}">
                <a16:creationId xmlns:a16="http://schemas.microsoft.com/office/drawing/2014/main" id="{ABA6041E-6AF4-4E13-951F-302BDE4067CE}"/>
              </a:ext>
            </a:extLst>
          </p:cNvPr>
          <p:cNvSpPr/>
          <p:nvPr/>
        </p:nvSpPr>
        <p:spPr>
          <a:xfrm>
            <a:off x="758952" y="434288"/>
            <a:ext cx="10661904" cy="621792"/>
          </a:xfrm>
          <a:prstGeom prst="roundRect">
            <a:avLst>
              <a:gd name="adj" fmla="val 20107"/>
            </a:avLst>
          </a:prstGeom>
          <a:solidFill>
            <a:srgbClr val="FFFFFF">
              <a:alpha val="12000"/>
            </a:srgbClr>
          </a:solidFill>
          <a:ln w="12700">
            <a:solidFill>
              <a:srgbClr val="FFFFFF">
                <a:alpha val="30000"/>
              </a:srgbClr>
            </a:solidFill>
            <a:prstDash val="solid"/>
          </a:ln>
        </p:spPr>
        <p:txBody>
          <a:bodyPr/>
          <a:lstStyle/>
          <a:p>
            <a:endParaRPr lang="en-US" dirty="0"/>
          </a:p>
        </p:txBody>
      </p:sp>
      <p:sp>
        <p:nvSpPr>
          <p:cNvPr id="3" name="Text 1"/>
          <p:cNvSpPr/>
          <p:nvPr/>
        </p:nvSpPr>
        <p:spPr>
          <a:xfrm>
            <a:off x="861730" y="426952"/>
            <a:ext cx="10241280" cy="676656"/>
          </a:xfrm>
          <a:prstGeom prst="rect">
            <a:avLst/>
          </a:prstGeom>
          <a:noFill/>
          <a:ln/>
        </p:spPr>
        <p:txBody>
          <a:bodyPr wrap="square" lIns="0" tIns="0" rIns="0" bIns="0" rtlCol="0" anchor="ctr"/>
          <a:lstStyle/>
          <a:p>
            <a:pPr marL="0" indent="0" algn="ctr">
              <a:buNone/>
            </a:pPr>
            <a:r>
              <a:rPr lang="en-US" sz="1600" b="1" kern="0" spc="100" dirty="0">
                <a:solidFill>
                  <a:srgbClr val="FFFFFF"/>
                </a:solidFill>
                <a:latin typeface="Arial" pitchFamily="34" charset="0"/>
                <a:ea typeface="Arial" pitchFamily="34" charset="-122"/>
                <a:cs typeface="Arial" pitchFamily="34" charset="-120"/>
              </a:rPr>
              <a:t>ENTERPRISE WORKFLOW OPTIMIZATION &amp; DOCUMENTATION SUPPORT INFRASTRUCTURE</a:t>
            </a:r>
            <a:endParaRPr lang="en-US" sz="1600" dirty="0"/>
          </a:p>
        </p:txBody>
      </p:sp>
      <p:sp>
        <p:nvSpPr>
          <p:cNvPr id="4" name="Text 2"/>
          <p:cNvSpPr/>
          <p:nvPr/>
        </p:nvSpPr>
        <p:spPr>
          <a:xfrm>
            <a:off x="758952" y="947560"/>
            <a:ext cx="9601200" cy="914400"/>
          </a:xfrm>
          <a:prstGeom prst="rect">
            <a:avLst/>
          </a:prstGeom>
          <a:noFill/>
          <a:ln/>
        </p:spPr>
        <p:txBody>
          <a:bodyPr wrap="square" lIns="0" tIns="0" rIns="0" bIns="0" rtlCol="0" anchor="ctr"/>
          <a:lstStyle/>
          <a:p>
            <a:pPr marL="0" indent="0">
              <a:buNone/>
            </a:pPr>
            <a:r>
              <a:rPr lang="en-US" sz="4600" b="1" dirty="0">
                <a:solidFill>
                  <a:srgbClr val="FFFFFF"/>
                </a:solidFill>
                <a:latin typeface="Arial" pitchFamily="34" charset="0"/>
                <a:ea typeface="Arial" pitchFamily="34" charset="-122"/>
                <a:cs typeface="Arial" pitchFamily="34" charset="-120"/>
              </a:rPr>
              <a:t>Solutions for IPA Networks</a:t>
            </a:r>
            <a:endParaRPr lang="en-US" sz="4600" dirty="0"/>
          </a:p>
        </p:txBody>
      </p:sp>
      <p:sp>
        <p:nvSpPr>
          <p:cNvPr id="5" name="Text 3"/>
          <p:cNvSpPr/>
          <p:nvPr/>
        </p:nvSpPr>
        <p:spPr>
          <a:xfrm>
            <a:off x="758952" y="1823778"/>
            <a:ext cx="9144000" cy="777240"/>
          </a:xfrm>
          <a:prstGeom prst="rect">
            <a:avLst/>
          </a:prstGeom>
          <a:noFill/>
          <a:ln/>
        </p:spPr>
        <p:txBody>
          <a:bodyPr wrap="square" lIns="0" tIns="0" rIns="0" bIns="0" rtlCol="0" anchor="t"/>
          <a:lstStyle/>
          <a:p>
            <a:pPr marL="0" indent="0">
              <a:lnSpc>
                <a:spcPct val="120000"/>
              </a:lnSpc>
              <a:buNone/>
            </a:pPr>
            <a:r>
              <a:rPr lang="en-US" sz="2000" dirty="0">
                <a:solidFill>
                  <a:srgbClr val="CFCBF0"/>
                </a:solidFill>
                <a:latin typeface="Arial" pitchFamily="34" charset="0"/>
                <a:ea typeface="Arial" pitchFamily="34" charset="-122"/>
                <a:cs typeface="Arial" pitchFamily="34" charset="-120"/>
              </a:rPr>
              <a:t>Workflow, documentation, and audit-readiness support for Independent Physician Associations operating under capitated or shared-risk arrangements.</a:t>
            </a:r>
            <a:endParaRPr lang="en-US" sz="2000" dirty="0"/>
          </a:p>
        </p:txBody>
      </p:sp>
      <p:sp>
        <p:nvSpPr>
          <p:cNvPr id="6" name="Text 4"/>
          <p:cNvSpPr/>
          <p:nvPr/>
        </p:nvSpPr>
        <p:spPr>
          <a:xfrm>
            <a:off x="758952" y="2875338"/>
            <a:ext cx="8229600" cy="365760"/>
          </a:xfrm>
          <a:prstGeom prst="rect">
            <a:avLst/>
          </a:prstGeom>
          <a:noFill/>
          <a:ln/>
        </p:spPr>
        <p:txBody>
          <a:bodyPr wrap="square" lIns="0" tIns="0" rIns="0" bIns="0" rtlCol="0" anchor="ctr"/>
          <a:lstStyle/>
          <a:p>
            <a:pPr marL="0" indent="0">
              <a:buNone/>
            </a:pPr>
            <a:r>
              <a:rPr lang="en-US" sz="1800" kern="0" spc="100" dirty="0">
                <a:solidFill>
                  <a:srgbClr val="A9A3D8"/>
                </a:solidFill>
                <a:latin typeface="Arial" pitchFamily="34" charset="0"/>
                <a:ea typeface="Arial" pitchFamily="34" charset="-122"/>
                <a:cs typeface="Arial" pitchFamily="34" charset="-120"/>
              </a:rPr>
              <a:t>POWERED BY THE  </a:t>
            </a:r>
            <a:r>
              <a:rPr lang="en-US" sz="1800" b="1" dirty="0">
                <a:solidFill>
                  <a:srgbClr val="FFFFFF"/>
                </a:solidFill>
                <a:latin typeface="Arial" pitchFamily="34" charset="0"/>
                <a:ea typeface="Arial" pitchFamily="34" charset="-122"/>
                <a:cs typeface="Arial" pitchFamily="34" charset="-120"/>
              </a:rPr>
              <a:t>DSM-Inference-X™ Engine</a:t>
            </a:r>
            <a:endParaRPr lang="en-US" sz="1800" dirty="0"/>
          </a:p>
        </p:txBody>
      </p:sp>
      <p:sp>
        <p:nvSpPr>
          <p:cNvPr id="7" name="Shape 5"/>
          <p:cNvSpPr/>
          <p:nvPr/>
        </p:nvSpPr>
        <p:spPr>
          <a:xfrm>
            <a:off x="758952" y="3503865"/>
            <a:ext cx="3401568" cy="1783080"/>
          </a:xfrm>
          <a:prstGeom prst="roundRect">
            <a:avLst>
              <a:gd name="adj" fmla="val 7179"/>
            </a:avLst>
          </a:prstGeom>
          <a:solidFill>
            <a:srgbClr val="FFFFFF">
              <a:alpha val="12000"/>
            </a:srgbClr>
          </a:solidFill>
          <a:ln w="12700">
            <a:solidFill>
              <a:srgbClr val="FFFFFF">
                <a:alpha val="30000"/>
              </a:srgbClr>
            </a:solidFill>
            <a:prstDash val="solid"/>
          </a:ln>
        </p:spPr>
        <p:txBody>
          <a:bodyPr/>
          <a:lstStyle/>
          <a:p>
            <a:endParaRPr lang="en-US"/>
          </a:p>
        </p:txBody>
      </p:sp>
      <p:sp>
        <p:nvSpPr>
          <p:cNvPr id="8" name="Shape 6"/>
          <p:cNvSpPr/>
          <p:nvPr/>
        </p:nvSpPr>
        <p:spPr>
          <a:xfrm>
            <a:off x="3429000" y="3686745"/>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9" name="Image 0" descr="icons/FiUsers_w.png"/>
          <p:cNvPicPr>
            <a:picLocks noChangeAspect="1"/>
          </p:cNvPicPr>
          <p:nvPr/>
        </p:nvPicPr>
        <p:blipFill>
          <a:blip r:embed="rId4"/>
          <a:stretch>
            <a:fillRect/>
          </a:stretch>
        </p:blipFill>
        <p:spPr>
          <a:xfrm>
            <a:off x="3490813" y="3748558"/>
            <a:ext cx="351861" cy="351861"/>
          </a:xfrm>
          <a:prstGeom prst="rect">
            <a:avLst/>
          </a:prstGeom>
        </p:spPr>
      </p:pic>
      <p:sp>
        <p:nvSpPr>
          <p:cNvPr id="10" name="Text 7"/>
          <p:cNvSpPr/>
          <p:nvPr/>
        </p:nvSpPr>
        <p:spPr>
          <a:xfrm>
            <a:off x="1014984" y="3686745"/>
            <a:ext cx="2286000" cy="603504"/>
          </a:xfrm>
          <a:prstGeom prst="rect">
            <a:avLst/>
          </a:prstGeom>
          <a:noFill/>
          <a:ln/>
        </p:spPr>
        <p:txBody>
          <a:bodyPr wrap="square" lIns="0" tIns="0" rIns="0" bIns="0" rtlCol="0" anchor="ctr"/>
          <a:lstStyle/>
          <a:p>
            <a:pPr marL="0" indent="0">
              <a:buNone/>
            </a:pPr>
            <a:r>
              <a:rPr lang="en-US" sz="3800" b="1" dirty="0">
                <a:solidFill>
                  <a:srgbClr val="FFFFFF"/>
                </a:solidFill>
                <a:latin typeface="Arial" pitchFamily="34" charset="0"/>
                <a:ea typeface="Arial" pitchFamily="34" charset="-122"/>
                <a:cs typeface="Arial" pitchFamily="34" charset="-120"/>
              </a:rPr>
              <a:t>100K+</a:t>
            </a:r>
            <a:endParaRPr lang="en-US" sz="3800" dirty="0"/>
          </a:p>
        </p:txBody>
      </p:sp>
      <p:sp>
        <p:nvSpPr>
          <p:cNvPr id="11" name="Text 8"/>
          <p:cNvSpPr/>
          <p:nvPr/>
        </p:nvSpPr>
        <p:spPr>
          <a:xfrm>
            <a:off x="1014984" y="4345113"/>
            <a:ext cx="2889504" cy="777240"/>
          </a:xfrm>
          <a:prstGeom prst="rect">
            <a:avLst/>
          </a:prstGeom>
          <a:noFill/>
          <a:ln/>
        </p:spPr>
        <p:txBody>
          <a:bodyPr wrap="square" lIns="0" tIns="0" rIns="0" bIns="0" rtlCol="0" anchor="t"/>
          <a:lstStyle/>
          <a:p>
            <a:pPr marL="0" indent="0">
              <a:lnSpc>
                <a:spcPct val="115000"/>
              </a:lnSpc>
              <a:buNone/>
            </a:pPr>
            <a:r>
              <a:rPr lang="en-US" sz="1800" b="1" dirty="0">
                <a:solidFill>
                  <a:srgbClr val="DCD8F5"/>
                </a:solidFill>
                <a:latin typeface="Arial" pitchFamily="34" charset="0"/>
                <a:ea typeface="Arial" pitchFamily="34" charset="-122"/>
                <a:cs typeface="Arial" pitchFamily="34" charset="-120"/>
              </a:rPr>
              <a:t>Medicare Advantage lives across CA IPA networks</a:t>
            </a:r>
            <a:endParaRPr lang="en-US" sz="1800" dirty="0"/>
          </a:p>
        </p:txBody>
      </p:sp>
      <p:sp>
        <p:nvSpPr>
          <p:cNvPr id="12" name="Shape 9"/>
          <p:cNvSpPr/>
          <p:nvPr/>
        </p:nvSpPr>
        <p:spPr>
          <a:xfrm>
            <a:off x="4389120" y="3503865"/>
            <a:ext cx="3401568" cy="1783080"/>
          </a:xfrm>
          <a:prstGeom prst="roundRect">
            <a:avLst>
              <a:gd name="adj" fmla="val 7179"/>
            </a:avLst>
          </a:prstGeom>
          <a:solidFill>
            <a:srgbClr val="FFFFFF">
              <a:alpha val="12000"/>
            </a:srgbClr>
          </a:solidFill>
          <a:ln w="12700">
            <a:solidFill>
              <a:srgbClr val="FFFFFF">
                <a:alpha val="30000"/>
              </a:srgbClr>
            </a:solidFill>
            <a:prstDash val="solid"/>
          </a:ln>
        </p:spPr>
        <p:txBody>
          <a:bodyPr/>
          <a:lstStyle/>
          <a:p>
            <a:endParaRPr lang="en-US"/>
          </a:p>
        </p:txBody>
      </p:sp>
      <p:sp>
        <p:nvSpPr>
          <p:cNvPr id="13" name="Shape 10"/>
          <p:cNvSpPr/>
          <p:nvPr/>
        </p:nvSpPr>
        <p:spPr>
          <a:xfrm>
            <a:off x="7059168" y="3686745"/>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14" name="Image 1" descr="icons/FiClock_w.png"/>
          <p:cNvPicPr>
            <a:picLocks noChangeAspect="1"/>
          </p:cNvPicPr>
          <p:nvPr/>
        </p:nvPicPr>
        <p:blipFill>
          <a:blip r:embed="rId5"/>
          <a:stretch>
            <a:fillRect/>
          </a:stretch>
        </p:blipFill>
        <p:spPr>
          <a:xfrm>
            <a:off x="7120981" y="3748558"/>
            <a:ext cx="351861" cy="351861"/>
          </a:xfrm>
          <a:prstGeom prst="rect">
            <a:avLst/>
          </a:prstGeom>
        </p:spPr>
      </p:pic>
      <p:sp>
        <p:nvSpPr>
          <p:cNvPr id="15" name="Text 11"/>
          <p:cNvSpPr/>
          <p:nvPr/>
        </p:nvSpPr>
        <p:spPr>
          <a:xfrm>
            <a:off x="4645152" y="3686745"/>
            <a:ext cx="2286000" cy="603504"/>
          </a:xfrm>
          <a:prstGeom prst="rect">
            <a:avLst/>
          </a:prstGeom>
          <a:noFill/>
          <a:ln/>
        </p:spPr>
        <p:txBody>
          <a:bodyPr wrap="square" lIns="0" tIns="0" rIns="0" bIns="0" rtlCol="0" anchor="ctr"/>
          <a:lstStyle/>
          <a:p>
            <a:pPr marL="0" indent="0">
              <a:buNone/>
            </a:pPr>
            <a:r>
              <a:rPr lang="en-US" sz="3800" b="1" dirty="0">
                <a:solidFill>
                  <a:srgbClr val="FFFFFF"/>
                </a:solidFill>
                <a:latin typeface="Arial" pitchFamily="34" charset="0"/>
                <a:ea typeface="Arial" pitchFamily="34" charset="-122"/>
                <a:cs typeface="Arial" pitchFamily="34" charset="-120"/>
              </a:rPr>
              <a:t>30</a:t>
            </a:r>
            <a:endParaRPr lang="en-US" sz="3800" dirty="0"/>
          </a:p>
        </p:txBody>
      </p:sp>
      <p:sp>
        <p:nvSpPr>
          <p:cNvPr id="16" name="Text 12"/>
          <p:cNvSpPr/>
          <p:nvPr/>
        </p:nvSpPr>
        <p:spPr>
          <a:xfrm>
            <a:off x="4645152" y="4345113"/>
            <a:ext cx="2889504" cy="777240"/>
          </a:xfrm>
          <a:prstGeom prst="rect">
            <a:avLst/>
          </a:prstGeom>
          <a:noFill/>
          <a:ln/>
        </p:spPr>
        <p:txBody>
          <a:bodyPr wrap="square" lIns="0" tIns="0" rIns="0" bIns="0" rtlCol="0" anchor="t"/>
          <a:lstStyle/>
          <a:p>
            <a:pPr marL="0" indent="0">
              <a:lnSpc>
                <a:spcPct val="115000"/>
              </a:lnSpc>
              <a:buNone/>
            </a:pPr>
            <a:r>
              <a:rPr lang="en-US" sz="1800" b="1" dirty="0">
                <a:solidFill>
                  <a:srgbClr val="DCD8F5"/>
                </a:solidFill>
                <a:latin typeface="Arial" pitchFamily="34" charset="0"/>
                <a:ea typeface="Arial" pitchFamily="34" charset="-122"/>
                <a:cs typeface="Arial" pitchFamily="34" charset="-120"/>
              </a:rPr>
              <a:t>Day configurable review window</a:t>
            </a:r>
            <a:endParaRPr lang="en-US" sz="1800" dirty="0"/>
          </a:p>
        </p:txBody>
      </p:sp>
      <p:sp>
        <p:nvSpPr>
          <p:cNvPr id="17" name="Shape 13"/>
          <p:cNvSpPr/>
          <p:nvPr/>
        </p:nvSpPr>
        <p:spPr>
          <a:xfrm>
            <a:off x="8019288" y="3503865"/>
            <a:ext cx="3401568" cy="1783080"/>
          </a:xfrm>
          <a:prstGeom prst="roundRect">
            <a:avLst>
              <a:gd name="adj" fmla="val 7179"/>
            </a:avLst>
          </a:prstGeom>
          <a:solidFill>
            <a:srgbClr val="FFFFFF">
              <a:alpha val="12000"/>
            </a:srgbClr>
          </a:solidFill>
          <a:ln w="12700">
            <a:solidFill>
              <a:srgbClr val="FFFFFF">
                <a:alpha val="30000"/>
              </a:srgbClr>
            </a:solidFill>
            <a:prstDash val="solid"/>
          </a:ln>
        </p:spPr>
        <p:txBody>
          <a:bodyPr/>
          <a:lstStyle/>
          <a:p>
            <a:endParaRPr lang="en-US"/>
          </a:p>
        </p:txBody>
      </p:sp>
      <p:sp>
        <p:nvSpPr>
          <p:cNvPr id="18" name="Shape 14"/>
          <p:cNvSpPr/>
          <p:nvPr/>
        </p:nvSpPr>
        <p:spPr>
          <a:xfrm>
            <a:off x="10689336" y="3686745"/>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19" name="Image 2" descr="icons/FiLayers_w.png"/>
          <p:cNvPicPr>
            <a:picLocks noChangeAspect="1"/>
          </p:cNvPicPr>
          <p:nvPr/>
        </p:nvPicPr>
        <p:blipFill>
          <a:blip r:embed="rId6"/>
          <a:stretch>
            <a:fillRect/>
          </a:stretch>
        </p:blipFill>
        <p:spPr>
          <a:xfrm>
            <a:off x="10751149" y="3748558"/>
            <a:ext cx="351861" cy="351861"/>
          </a:xfrm>
          <a:prstGeom prst="rect">
            <a:avLst/>
          </a:prstGeom>
        </p:spPr>
      </p:pic>
      <p:sp>
        <p:nvSpPr>
          <p:cNvPr id="20" name="Text 15"/>
          <p:cNvSpPr/>
          <p:nvPr/>
        </p:nvSpPr>
        <p:spPr>
          <a:xfrm>
            <a:off x="8275320" y="3686745"/>
            <a:ext cx="2286000" cy="603504"/>
          </a:xfrm>
          <a:prstGeom prst="rect">
            <a:avLst/>
          </a:prstGeom>
          <a:noFill/>
          <a:ln/>
        </p:spPr>
        <p:txBody>
          <a:bodyPr wrap="square" lIns="0" tIns="0" rIns="0" bIns="0" rtlCol="0" anchor="ctr"/>
          <a:lstStyle/>
          <a:p>
            <a:pPr marL="0" indent="0">
              <a:buNone/>
            </a:pPr>
            <a:r>
              <a:rPr lang="en-US" sz="3800" b="1" dirty="0">
                <a:solidFill>
                  <a:srgbClr val="FFFFFF"/>
                </a:solidFill>
                <a:latin typeface="Arial" pitchFamily="34" charset="0"/>
                <a:ea typeface="Arial" pitchFamily="34" charset="-122"/>
                <a:cs typeface="Arial" pitchFamily="34" charset="-120"/>
              </a:rPr>
              <a:t>v24 / v28</a:t>
            </a:r>
            <a:endParaRPr lang="en-US" sz="3800" dirty="0"/>
          </a:p>
        </p:txBody>
      </p:sp>
      <p:sp>
        <p:nvSpPr>
          <p:cNvPr id="21" name="Text 16"/>
          <p:cNvSpPr/>
          <p:nvPr/>
        </p:nvSpPr>
        <p:spPr>
          <a:xfrm>
            <a:off x="8275320" y="4345113"/>
            <a:ext cx="2889504" cy="777240"/>
          </a:xfrm>
          <a:prstGeom prst="rect">
            <a:avLst/>
          </a:prstGeom>
          <a:noFill/>
          <a:ln/>
        </p:spPr>
        <p:txBody>
          <a:bodyPr wrap="square" lIns="0" tIns="0" rIns="0" bIns="0" rtlCol="0" anchor="t"/>
          <a:lstStyle/>
          <a:p>
            <a:pPr marL="0" indent="0">
              <a:lnSpc>
                <a:spcPct val="115000"/>
              </a:lnSpc>
              <a:buNone/>
            </a:pPr>
            <a:r>
              <a:rPr lang="en-US" sz="1800" b="1" dirty="0">
                <a:solidFill>
                  <a:srgbClr val="DCD8F5"/>
                </a:solidFill>
                <a:latin typeface="Arial" pitchFamily="34" charset="0"/>
                <a:ea typeface="Arial" pitchFamily="34" charset="-122"/>
                <a:cs typeface="Arial" pitchFamily="34" charset="-120"/>
              </a:rPr>
              <a:t>CMS-HCC model versions referenced</a:t>
            </a:r>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F5FA"/>
        </a:solidFill>
        <a:effectLst/>
      </p:bgPr>
    </p:bg>
    <p:spTree>
      <p:nvGrpSpPr>
        <p:cNvPr id="1" name=""/>
        <p:cNvGrpSpPr/>
        <p:nvPr/>
      </p:nvGrpSpPr>
      <p:grpSpPr>
        <a:xfrm>
          <a:off x="0" y="0"/>
          <a:ext cx="0" cy="0"/>
          <a:chOff x="0" y="0"/>
          <a:chExt cx="0" cy="0"/>
        </a:xfrm>
      </p:grpSpPr>
      <p:sp>
        <p:nvSpPr>
          <p:cNvPr id="2" name="Shape 0"/>
          <p:cNvSpPr/>
          <p:nvPr/>
        </p:nvSpPr>
        <p:spPr>
          <a:xfrm>
            <a:off x="758952" y="384048"/>
            <a:ext cx="4262933" cy="420624"/>
          </a:xfrm>
          <a:prstGeom prst="roundRect">
            <a:avLst>
              <a:gd name="adj" fmla="val 50000"/>
            </a:avLst>
          </a:prstGeom>
          <a:solidFill>
            <a:srgbClr val="5B4BD6"/>
          </a:solidFill>
          <a:ln w="12700">
            <a:solidFill>
              <a:srgbClr val="5B4BD6"/>
            </a:solidFill>
            <a:prstDash val="solid"/>
          </a:ln>
          <a:effectLst>
            <a:outerShdw blurRad="152400" dist="25400" dir="5400000" algn="bl" rotWithShape="0">
              <a:srgbClr val="5B4BD6">
                <a:alpha val="35000"/>
              </a:srgbClr>
            </a:outerShdw>
          </a:effectLst>
        </p:spPr>
        <p:txBody>
          <a:bodyPr/>
          <a:lstStyle/>
          <a:p>
            <a:endParaRPr lang="en-US"/>
          </a:p>
        </p:txBody>
      </p:sp>
      <p:sp>
        <p:nvSpPr>
          <p:cNvPr id="3" name="Text 1"/>
          <p:cNvSpPr/>
          <p:nvPr/>
        </p:nvSpPr>
        <p:spPr>
          <a:xfrm>
            <a:off x="758952" y="384048"/>
            <a:ext cx="4262933" cy="420624"/>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VALUE-BASED CARE SUPPORT</a:t>
            </a:r>
            <a:endParaRPr lang="en-US" sz="1800" dirty="0"/>
          </a:p>
        </p:txBody>
      </p:sp>
      <p:sp>
        <p:nvSpPr>
          <p:cNvPr id="4" name="Text 2"/>
          <p:cNvSpPr/>
          <p:nvPr/>
        </p:nvSpPr>
        <p:spPr>
          <a:xfrm>
            <a:off x="758952" y="715242"/>
            <a:ext cx="10671048" cy="713232"/>
          </a:xfrm>
          <a:prstGeom prst="rect">
            <a:avLst/>
          </a:prstGeom>
          <a:noFill/>
          <a:ln/>
        </p:spPr>
        <p:txBody>
          <a:bodyPr wrap="square" lIns="0" tIns="0" rIns="0" bIns="0" rtlCol="0" anchor="ctr"/>
          <a:lstStyle/>
          <a:p>
            <a:pPr marL="0" indent="0" algn="l">
              <a:buNone/>
            </a:pPr>
            <a:r>
              <a:rPr lang="en-US" sz="3200" b="1" dirty="0">
                <a:solidFill>
                  <a:srgbClr val="16162E"/>
                </a:solidFill>
                <a:latin typeface="Arial" pitchFamily="34" charset="0"/>
                <a:ea typeface="Arial" pitchFamily="34" charset="-122"/>
                <a:cs typeface="Arial" pitchFamily="34" charset="-120"/>
              </a:rPr>
              <a:t>Structured metrics &amp; quality-measure support</a:t>
            </a:r>
            <a:endParaRPr lang="en-US" sz="3200" dirty="0"/>
          </a:p>
        </p:txBody>
      </p:sp>
      <p:sp>
        <p:nvSpPr>
          <p:cNvPr id="5" name="Shape 3"/>
          <p:cNvSpPr/>
          <p:nvPr/>
        </p:nvSpPr>
        <p:spPr>
          <a:xfrm>
            <a:off x="758952" y="1357533"/>
            <a:ext cx="5221224" cy="1828800"/>
          </a:xfrm>
          <a:prstGeom prst="roundRect">
            <a:avLst>
              <a:gd name="adj" fmla="val 7000"/>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6" name="Shape 4"/>
          <p:cNvSpPr/>
          <p:nvPr/>
        </p:nvSpPr>
        <p:spPr>
          <a:xfrm>
            <a:off x="5276088" y="1558701"/>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7" name="Image 0" descr="icons/FiClipboard_i.png"/>
          <p:cNvPicPr>
            <a:picLocks noChangeAspect="1"/>
          </p:cNvPicPr>
          <p:nvPr/>
        </p:nvPicPr>
        <p:blipFill>
          <a:blip r:embed="rId3"/>
          <a:stretch>
            <a:fillRect/>
          </a:stretch>
        </p:blipFill>
        <p:spPr>
          <a:xfrm>
            <a:off x="5337901" y="1620514"/>
            <a:ext cx="351861" cy="351861"/>
          </a:xfrm>
          <a:prstGeom prst="rect">
            <a:avLst/>
          </a:prstGeom>
        </p:spPr>
      </p:pic>
      <p:sp>
        <p:nvSpPr>
          <p:cNvPr id="8" name="Text 5"/>
          <p:cNvSpPr/>
          <p:nvPr/>
        </p:nvSpPr>
        <p:spPr>
          <a:xfrm>
            <a:off x="987552" y="1558701"/>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AWV &amp; HRA documentation</a:t>
            </a:r>
            <a:endParaRPr lang="en-US" sz="2000" dirty="0"/>
          </a:p>
        </p:txBody>
      </p:sp>
      <p:sp>
        <p:nvSpPr>
          <p:cNvPr id="9" name="Text 6"/>
          <p:cNvSpPr/>
          <p:nvPr/>
        </p:nvSpPr>
        <p:spPr>
          <a:xfrm>
            <a:off x="987552" y="1997613"/>
            <a:ext cx="4764024" cy="104241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Raw patient-reported data may support clinician-reviewed Annual Wellness Visit and Health Risk Assessment workflows.</a:t>
            </a:r>
            <a:endParaRPr lang="en-US" sz="1800" dirty="0"/>
          </a:p>
        </p:txBody>
      </p:sp>
      <p:sp>
        <p:nvSpPr>
          <p:cNvPr id="10" name="Shape 7"/>
          <p:cNvSpPr/>
          <p:nvPr/>
        </p:nvSpPr>
        <p:spPr>
          <a:xfrm>
            <a:off x="6208776" y="1357533"/>
            <a:ext cx="5221224" cy="1828800"/>
          </a:xfrm>
          <a:prstGeom prst="roundRect">
            <a:avLst>
              <a:gd name="adj" fmla="val 7000"/>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1" name="Shape 8"/>
          <p:cNvSpPr/>
          <p:nvPr/>
        </p:nvSpPr>
        <p:spPr>
          <a:xfrm>
            <a:off x="10725912" y="1558701"/>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2" name="Image 1" descr="icons/FiTrendingUp_i.png"/>
          <p:cNvPicPr>
            <a:picLocks noChangeAspect="1"/>
          </p:cNvPicPr>
          <p:nvPr/>
        </p:nvPicPr>
        <p:blipFill>
          <a:blip r:embed="rId4"/>
          <a:stretch>
            <a:fillRect/>
          </a:stretch>
        </p:blipFill>
        <p:spPr>
          <a:xfrm>
            <a:off x="10787725" y="1620514"/>
            <a:ext cx="351861" cy="351861"/>
          </a:xfrm>
          <a:prstGeom prst="rect">
            <a:avLst/>
          </a:prstGeom>
        </p:spPr>
      </p:pic>
      <p:sp>
        <p:nvSpPr>
          <p:cNvPr id="13" name="Text 9"/>
          <p:cNvSpPr/>
          <p:nvPr/>
        </p:nvSpPr>
        <p:spPr>
          <a:xfrm>
            <a:off x="6437376" y="1558701"/>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Rolling trend cohorts</a:t>
            </a:r>
            <a:endParaRPr lang="en-US" sz="2000" dirty="0"/>
          </a:p>
        </p:txBody>
      </p:sp>
      <p:sp>
        <p:nvSpPr>
          <p:cNvPr id="14" name="Text 10"/>
          <p:cNvSpPr/>
          <p:nvPr/>
        </p:nvSpPr>
        <p:spPr>
          <a:xfrm>
            <a:off x="6437376" y="1997613"/>
            <a:ext cx="4764024" cy="104241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Rolling trends assist cohort identification for high-prevalence chronic conditions.</a:t>
            </a:r>
            <a:endParaRPr lang="en-US" sz="1800" dirty="0"/>
          </a:p>
        </p:txBody>
      </p:sp>
      <p:sp>
        <p:nvSpPr>
          <p:cNvPr id="15" name="Shape 11"/>
          <p:cNvSpPr/>
          <p:nvPr/>
        </p:nvSpPr>
        <p:spPr>
          <a:xfrm>
            <a:off x="758952" y="3414933"/>
            <a:ext cx="2487168" cy="914400"/>
          </a:xfrm>
          <a:prstGeom prst="roundRect">
            <a:avLst>
              <a:gd name="adj" fmla="val 14000"/>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16" name="Text 12"/>
          <p:cNvSpPr/>
          <p:nvPr/>
        </p:nvSpPr>
        <p:spPr>
          <a:xfrm>
            <a:off x="758952" y="3414933"/>
            <a:ext cx="2487168" cy="914400"/>
          </a:xfrm>
          <a:prstGeom prst="rect">
            <a:avLst/>
          </a:prstGeom>
          <a:noFill/>
          <a:ln/>
        </p:spPr>
        <p:txBody>
          <a:bodyPr wrap="square" lIns="0" tIns="0" rIns="0" bIns="0"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Hypertension</a:t>
            </a:r>
            <a:endParaRPr lang="en-US" sz="2000" dirty="0"/>
          </a:p>
        </p:txBody>
      </p:sp>
      <p:sp>
        <p:nvSpPr>
          <p:cNvPr id="17" name="Shape 13"/>
          <p:cNvSpPr/>
          <p:nvPr/>
        </p:nvSpPr>
        <p:spPr>
          <a:xfrm>
            <a:off x="3483864" y="3414933"/>
            <a:ext cx="2487168" cy="914400"/>
          </a:xfrm>
          <a:prstGeom prst="roundRect">
            <a:avLst>
              <a:gd name="adj" fmla="val 14000"/>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18" name="Text 14"/>
          <p:cNvSpPr/>
          <p:nvPr/>
        </p:nvSpPr>
        <p:spPr>
          <a:xfrm>
            <a:off x="3483864" y="3414933"/>
            <a:ext cx="2487168" cy="914400"/>
          </a:xfrm>
          <a:prstGeom prst="rect">
            <a:avLst/>
          </a:prstGeom>
          <a:noFill/>
          <a:ln/>
        </p:spPr>
        <p:txBody>
          <a:bodyPr wrap="square" lIns="0" tIns="0" rIns="0" bIns="0"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Diabetes</a:t>
            </a:r>
            <a:endParaRPr lang="en-US" sz="2000" dirty="0"/>
          </a:p>
        </p:txBody>
      </p:sp>
      <p:sp>
        <p:nvSpPr>
          <p:cNvPr id="19" name="Shape 15"/>
          <p:cNvSpPr/>
          <p:nvPr/>
        </p:nvSpPr>
        <p:spPr>
          <a:xfrm>
            <a:off x="6208776" y="3414933"/>
            <a:ext cx="2487168" cy="914400"/>
          </a:xfrm>
          <a:prstGeom prst="roundRect">
            <a:avLst>
              <a:gd name="adj" fmla="val 14000"/>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20" name="Text 16"/>
          <p:cNvSpPr/>
          <p:nvPr/>
        </p:nvSpPr>
        <p:spPr>
          <a:xfrm>
            <a:off x="6208776" y="3414933"/>
            <a:ext cx="2487168" cy="914400"/>
          </a:xfrm>
          <a:prstGeom prst="rect">
            <a:avLst/>
          </a:prstGeom>
          <a:noFill/>
          <a:ln/>
        </p:spPr>
        <p:txBody>
          <a:bodyPr wrap="square" lIns="0" tIns="0" rIns="0" bIns="0"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CKD</a:t>
            </a:r>
            <a:endParaRPr lang="en-US" sz="2000" dirty="0"/>
          </a:p>
        </p:txBody>
      </p:sp>
      <p:sp>
        <p:nvSpPr>
          <p:cNvPr id="21" name="Shape 17"/>
          <p:cNvSpPr/>
          <p:nvPr/>
        </p:nvSpPr>
        <p:spPr>
          <a:xfrm>
            <a:off x="8933688" y="3414933"/>
            <a:ext cx="2487168" cy="914400"/>
          </a:xfrm>
          <a:prstGeom prst="roundRect">
            <a:avLst>
              <a:gd name="adj" fmla="val 14000"/>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22" name="Text 18"/>
          <p:cNvSpPr/>
          <p:nvPr/>
        </p:nvSpPr>
        <p:spPr>
          <a:xfrm>
            <a:off x="8933688" y="3414933"/>
            <a:ext cx="2487168" cy="914400"/>
          </a:xfrm>
          <a:prstGeom prst="rect">
            <a:avLst/>
          </a:prstGeom>
          <a:noFill/>
          <a:ln/>
        </p:spPr>
        <p:txBody>
          <a:bodyPr wrap="square" lIns="0" tIns="0" rIns="0" bIns="0"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CHF</a:t>
            </a:r>
            <a:endParaRPr lang="en-US" sz="2000" dirty="0"/>
          </a:p>
        </p:txBody>
      </p:sp>
      <p:sp>
        <p:nvSpPr>
          <p:cNvPr id="23" name="Shape 19"/>
          <p:cNvSpPr/>
          <p:nvPr/>
        </p:nvSpPr>
        <p:spPr>
          <a:xfrm>
            <a:off x="758952" y="4557933"/>
            <a:ext cx="10671048" cy="960120"/>
          </a:xfrm>
          <a:prstGeom prst="roundRect">
            <a:avLst>
              <a:gd name="adj" fmla="val 11429"/>
            </a:avLst>
          </a:prstGeom>
          <a:solidFill>
            <a:srgbClr val="E8E7F8"/>
          </a:solidFill>
          <a:ln w="12700">
            <a:solidFill>
              <a:srgbClr val="E8E7F8"/>
            </a:solidFill>
            <a:prstDash val="solid"/>
          </a:ln>
        </p:spPr>
        <p:txBody>
          <a:bodyPr/>
          <a:lstStyle/>
          <a:p>
            <a:endParaRPr lang="en-US"/>
          </a:p>
        </p:txBody>
      </p:sp>
      <p:sp>
        <p:nvSpPr>
          <p:cNvPr id="24" name="Text 20"/>
          <p:cNvSpPr/>
          <p:nvPr/>
        </p:nvSpPr>
        <p:spPr>
          <a:xfrm>
            <a:off x="1033272" y="4557933"/>
            <a:ext cx="10122408" cy="960120"/>
          </a:xfrm>
          <a:prstGeom prst="rect">
            <a:avLst/>
          </a:prstGeom>
          <a:noFill/>
          <a:ln/>
        </p:spPr>
        <p:txBody>
          <a:bodyPr wrap="square" lIns="0" tIns="0" rIns="0" bIns="0" rtlCol="0" anchor="ctr"/>
          <a:lstStyle/>
          <a:p>
            <a:pPr marL="0" indent="0">
              <a:lnSpc>
                <a:spcPct val="115000"/>
              </a:lnSpc>
              <a:buNone/>
            </a:pPr>
            <a:r>
              <a:rPr lang="en-US" sz="1800" b="1" dirty="0">
                <a:solidFill>
                  <a:srgbClr val="5B4BD6"/>
                </a:solidFill>
                <a:latin typeface="Arial" pitchFamily="34" charset="0"/>
                <a:ea typeface="Arial" pitchFamily="34" charset="-122"/>
                <a:cs typeface="Arial" pitchFamily="34" charset="-120"/>
              </a:rPr>
              <a:t>HEDIS®:  </a:t>
            </a:r>
            <a:r>
              <a:rPr lang="en-US" sz="1800" dirty="0">
                <a:solidFill>
                  <a:srgbClr val="16162E"/>
                </a:solidFill>
                <a:latin typeface="Arial" pitchFamily="34" charset="0"/>
                <a:ea typeface="Arial" pitchFamily="34" charset="-122"/>
                <a:cs typeface="Arial" pitchFamily="34" charset="-120"/>
              </a:rPr>
              <a:t>quality-measure tracking is supported in accordance with NCQA HEDIS® specifications, as implemented by the IPA.</a:t>
            </a:r>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5FA"/>
        </a:solidFill>
        <a:effectLst/>
      </p:bgPr>
    </p:bg>
    <p:spTree>
      <p:nvGrpSpPr>
        <p:cNvPr id="1" name=""/>
        <p:cNvGrpSpPr/>
        <p:nvPr/>
      </p:nvGrpSpPr>
      <p:grpSpPr>
        <a:xfrm>
          <a:off x="0" y="0"/>
          <a:ext cx="0" cy="0"/>
          <a:chOff x="0" y="0"/>
          <a:chExt cx="0" cy="0"/>
        </a:xfrm>
      </p:grpSpPr>
      <p:sp>
        <p:nvSpPr>
          <p:cNvPr id="2" name="Shape 0"/>
          <p:cNvSpPr/>
          <p:nvPr/>
        </p:nvSpPr>
        <p:spPr>
          <a:xfrm>
            <a:off x="758952" y="384048"/>
            <a:ext cx="4710074" cy="420624"/>
          </a:xfrm>
          <a:prstGeom prst="roundRect">
            <a:avLst>
              <a:gd name="adj" fmla="val 50000"/>
            </a:avLst>
          </a:prstGeom>
          <a:solidFill>
            <a:srgbClr val="5B4BD6"/>
          </a:solidFill>
          <a:ln w="12700">
            <a:solidFill>
              <a:srgbClr val="5B4BD6"/>
            </a:solidFill>
            <a:prstDash val="solid"/>
          </a:ln>
          <a:effectLst>
            <a:outerShdw blurRad="152400" dist="25400" dir="5400000" algn="bl" rotWithShape="0">
              <a:srgbClr val="5B4BD6">
                <a:alpha val="35000"/>
              </a:srgbClr>
            </a:outerShdw>
          </a:effectLst>
        </p:spPr>
        <p:txBody>
          <a:bodyPr/>
          <a:lstStyle/>
          <a:p>
            <a:endParaRPr lang="en-US"/>
          </a:p>
        </p:txBody>
      </p:sp>
      <p:sp>
        <p:nvSpPr>
          <p:cNvPr id="3" name="Text 1"/>
          <p:cNvSpPr/>
          <p:nvPr/>
        </p:nvSpPr>
        <p:spPr>
          <a:xfrm>
            <a:off x="758952" y="384048"/>
            <a:ext cx="4710074" cy="420624"/>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RISK-REDUCTION ARCHITECTURE</a:t>
            </a:r>
            <a:endParaRPr lang="en-US" sz="1800" dirty="0"/>
          </a:p>
        </p:txBody>
      </p:sp>
      <p:sp>
        <p:nvSpPr>
          <p:cNvPr id="4" name="Text 2"/>
          <p:cNvSpPr/>
          <p:nvPr/>
        </p:nvSpPr>
        <p:spPr>
          <a:xfrm>
            <a:off x="758952" y="715242"/>
            <a:ext cx="10671048" cy="713232"/>
          </a:xfrm>
          <a:prstGeom prst="rect">
            <a:avLst/>
          </a:prstGeom>
          <a:noFill/>
          <a:ln/>
        </p:spPr>
        <p:txBody>
          <a:bodyPr wrap="square" lIns="0" tIns="0" rIns="0" bIns="0" rtlCol="0" anchor="ctr"/>
          <a:lstStyle/>
          <a:p>
            <a:pPr marL="0" indent="0" algn="l">
              <a:buNone/>
            </a:pPr>
            <a:r>
              <a:rPr lang="en-US" sz="3200" b="1" dirty="0">
                <a:solidFill>
                  <a:srgbClr val="16162E"/>
                </a:solidFill>
                <a:latin typeface="Arial" pitchFamily="34" charset="0"/>
                <a:ea typeface="Arial" pitchFamily="34" charset="-122"/>
                <a:cs typeface="Arial" pitchFamily="34" charset="-120"/>
              </a:rPr>
              <a:t>Clinician governance by design</a:t>
            </a:r>
            <a:endParaRPr lang="en-US" sz="3200" dirty="0"/>
          </a:p>
        </p:txBody>
      </p:sp>
      <p:sp>
        <p:nvSpPr>
          <p:cNvPr id="5" name="Shape 3"/>
          <p:cNvSpPr/>
          <p:nvPr/>
        </p:nvSpPr>
        <p:spPr>
          <a:xfrm>
            <a:off x="758952" y="1367581"/>
            <a:ext cx="3401568" cy="2743200"/>
          </a:xfrm>
          <a:prstGeom prst="roundRect">
            <a:avLst>
              <a:gd name="adj" fmla="val 466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6" name="Shape 4"/>
          <p:cNvSpPr/>
          <p:nvPr/>
        </p:nvSpPr>
        <p:spPr>
          <a:xfrm>
            <a:off x="3456432" y="1568749"/>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7" name="Image 0" descr="icons/FiShield_i.png"/>
          <p:cNvPicPr>
            <a:picLocks noChangeAspect="1"/>
          </p:cNvPicPr>
          <p:nvPr/>
        </p:nvPicPr>
        <p:blipFill>
          <a:blip r:embed="rId3"/>
          <a:stretch>
            <a:fillRect/>
          </a:stretch>
        </p:blipFill>
        <p:spPr>
          <a:xfrm>
            <a:off x="3518245" y="1630562"/>
            <a:ext cx="351861" cy="351861"/>
          </a:xfrm>
          <a:prstGeom prst="rect">
            <a:avLst/>
          </a:prstGeom>
        </p:spPr>
      </p:pic>
      <p:sp>
        <p:nvSpPr>
          <p:cNvPr id="8" name="Text 5"/>
          <p:cNvSpPr/>
          <p:nvPr/>
        </p:nvSpPr>
        <p:spPr>
          <a:xfrm>
            <a:off x="987552" y="1568749"/>
            <a:ext cx="2304288" cy="713232"/>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Regulatory risk controls</a:t>
            </a:r>
            <a:endParaRPr lang="en-US" sz="2000" dirty="0"/>
          </a:p>
        </p:txBody>
      </p:sp>
      <p:sp>
        <p:nvSpPr>
          <p:cNvPr id="9" name="Text 6"/>
          <p:cNvSpPr/>
          <p:nvPr/>
        </p:nvSpPr>
        <p:spPr>
          <a:xfrm>
            <a:off x="987552" y="2355133"/>
            <a:ext cx="2944368" cy="1609344"/>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Controls designed to support clinician review, privacy, and documentation integrity.</a:t>
            </a:r>
            <a:endParaRPr lang="en-US" sz="1800" dirty="0"/>
          </a:p>
        </p:txBody>
      </p:sp>
      <p:sp>
        <p:nvSpPr>
          <p:cNvPr id="10" name="Shape 7"/>
          <p:cNvSpPr/>
          <p:nvPr/>
        </p:nvSpPr>
        <p:spPr>
          <a:xfrm>
            <a:off x="4389120" y="1367581"/>
            <a:ext cx="3401568" cy="2743200"/>
          </a:xfrm>
          <a:prstGeom prst="roundRect">
            <a:avLst>
              <a:gd name="adj" fmla="val 466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1" name="Shape 8"/>
          <p:cNvSpPr/>
          <p:nvPr/>
        </p:nvSpPr>
        <p:spPr>
          <a:xfrm>
            <a:off x="7086600" y="1568749"/>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2" name="Image 1" descr="icons/FiCheckCircle_i.png"/>
          <p:cNvPicPr>
            <a:picLocks noChangeAspect="1"/>
          </p:cNvPicPr>
          <p:nvPr/>
        </p:nvPicPr>
        <p:blipFill>
          <a:blip r:embed="rId4"/>
          <a:stretch>
            <a:fillRect/>
          </a:stretch>
        </p:blipFill>
        <p:spPr>
          <a:xfrm>
            <a:off x="7148413" y="1630562"/>
            <a:ext cx="351861" cy="351861"/>
          </a:xfrm>
          <a:prstGeom prst="rect">
            <a:avLst/>
          </a:prstGeom>
        </p:spPr>
      </p:pic>
      <p:sp>
        <p:nvSpPr>
          <p:cNvPr id="13" name="Text 9"/>
          <p:cNvSpPr/>
          <p:nvPr/>
        </p:nvSpPr>
        <p:spPr>
          <a:xfrm>
            <a:off x="4617720" y="1568749"/>
            <a:ext cx="2304288" cy="713232"/>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Enforced validation gate</a:t>
            </a:r>
            <a:endParaRPr lang="en-US" sz="2000" dirty="0"/>
          </a:p>
        </p:txBody>
      </p:sp>
      <p:sp>
        <p:nvSpPr>
          <p:cNvPr id="14" name="Text 10"/>
          <p:cNvSpPr/>
          <p:nvPr/>
        </p:nvSpPr>
        <p:spPr>
          <a:xfrm>
            <a:off x="4617720" y="2355133"/>
            <a:ext cx="2944368" cy="1609344"/>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Strict clinician validation is required before any coding or billing use.</a:t>
            </a:r>
            <a:endParaRPr lang="en-US" sz="1800" dirty="0"/>
          </a:p>
        </p:txBody>
      </p:sp>
      <p:sp>
        <p:nvSpPr>
          <p:cNvPr id="15" name="Shape 11"/>
          <p:cNvSpPr/>
          <p:nvPr/>
        </p:nvSpPr>
        <p:spPr>
          <a:xfrm>
            <a:off x="8019288" y="1367581"/>
            <a:ext cx="3401568" cy="2743200"/>
          </a:xfrm>
          <a:prstGeom prst="roundRect">
            <a:avLst>
              <a:gd name="adj" fmla="val 4667"/>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16" name="Shape 12"/>
          <p:cNvSpPr/>
          <p:nvPr/>
        </p:nvSpPr>
        <p:spPr>
          <a:xfrm>
            <a:off x="10716768" y="1568749"/>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17" name="Image 2" descr="icons/FiUserCheck_w.png"/>
          <p:cNvPicPr>
            <a:picLocks noChangeAspect="1"/>
          </p:cNvPicPr>
          <p:nvPr/>
        </p:nvPicPr>
        <p:blipFill>
          <a:blip r:embed="rId5"/>
          <a:stretch>
            <a:fillRect/>
          </a:stretch>
        </p:blipFill>
        <p:spPr>
          <a:xfrm>
            <a:off x="10778581" y="1630562"/>
            <a:ext cx="351861" cy="351861"/>
          </a:xfrm>
          <a:prstGeom prst="rect">
            <a:avLst/>
          </a:prstGeom>
        </p:spPr>
      </p:pic>
      <p:sp>
        <p:nvSpPr>
          <p:cNvPr id="18" name="Text 13"/>
          <p:cNvSpPr/>
          <p:nvPr/>
        </p:nvSpPr>
        <p:spPr>
          <a:xfrm>
            <a:off x="8247888" y="1568749"/>
            <a:ext cx="2304288" cy="713232"/>
          </a:xfrm>
          <a:prstGeom prst="rect">
            <a:avLst/>
          </a:prstGeom>
          <a:noFill/>
          <a:ln/>
        </p:spPr>
        <p:txBody>
          <a:bodyPr wrap="square" lIns="0" tIns="0" rIns="0" bIns="0" rtlCol="0" anchor="t"/>
          <a:lstStyle/>
          <a:p>
            <a:pPr marL="0" indent="0">
              <a:lnSpc>
                <a:spcPct val="110000"/>
              </a:lnSpc>
              <a:buNone/>
            </a:pPr>
            <a:r>
              <a:rPr lang="en-US" sz="2000" b="1" dirty="0">
                <a:solidFill>
                  <a:srgbClr val="FFFFFF"/>
                </a:solidFill>
                <a:latin typeface="Arial" pitchFamily="34" charset="0"/>
                <a:ea typeface="Arial" pitchFamily="34" charset="-122"/>
                <a:cs typeface="Arial" pitchFamily="34" charset="-120"/>
              </a:rPr>
              <a:t>Liability stays with the clinician</a:t>
            </a:r>
            <a:endParaRPr lang="en-US" sz="2000" dirty="0"/>
          </a:p>
        </p:txBody>
      </p:sp>
      <p:sp>
        <p:nvSpPr>
          <p:cNvPr id="19" name="Text 14"/>
          <p:cNvSpPr/>
          <p:nvPr/>
        </p:nvSpPr>
        <p:spPr>
          <a:xfrm>
            <a:off x="8247888" y="2355133"/>
            <a:ext cx="2944368" cy="1609344"/>
          </a:xfrm>
          <a:prstGeom prst="rect">
            <a:avLst/>
          </a:prstGeom>
          <a:noFill/>
          <a:ln/>
        </p:spPr>
        <p:txBody>
          <a:bodyPr wrap="square" lIns="0" tIns="0" rIns="0" bIns="0" rtlCol="0" anchor="t"/>
          <a:lstStyle/>
          <a:p>
            <a:pPr marL="0" indent="0">
              <a:lnSpc>
                <a:spcPct val="115000"/>
              </a:lnSpc>
              <a:buNone/>
            </a:pPr>
            <a:r>
              <a:rPr lang="en-US" sz="1800" dirty="0">
                <a:solidFill>
                  <a:srgbClr val="E7E3FC"/>
                </a:solidFill>
                <a:latin typeface="Arial" pitchFamily="34" charset="0"/>
                <a:ea typeface="Arial" pitchFamily="34" charset="-122"/>
                <a:cs typeface="Arial" pitchFamily="34" charset="-120"/>
              </a:rPr>
              <a:t>Final liability remains vested in the clinician's independent attestation.</a:t>
            </a:r>
            <a:endParaRPr lang="en-US" sz="1800" dirty="0"/>
          </a:p>
        </p:txBody>
      </p:sp>
      <p:sp>
        <p:nvSpPr>
          <p:cNvPr id="20" name="Shape 15"/>
          <p:cNvSpPr/>
          <p:nvPr/>
        </p:nvSpPr>
        <p:spPr>
          <a:xfrm>
            <a:off x="758952" y="4339381"/>
            <a:ext cx="10671048" cy="1005840"/>
          </a:xfrm>
          <a:prstGeom prst="roundRect">
            <a:avLst>
              <a:gd name="adj" fmla="val 10909"/>
            </a:avLst>
          </a:prstGeom>
          <a:solidFill>
            <a:srgbClr val="E8E7F8"/>
          </a:solidFill>
          <a:ln w="12700">
            <a:solidFill>
              <a:srgbClr val="E8E7F8"/>
            </a:solidFill>
            <a:prstDash val="solid"/>
          </a:ln>
        </p:spPr>
        <p:txBody>
          <a:bodyPr/>
          <a:lstStyle/>
          <a:p>
            <a:endParaRPr lang="en-US"/>
          </a:p>
        </p:txBody>
      </p:sp>
      <p:sp>
        <p:nvSpPr>
          <p:cNvPr id="21" name="Text 16"/>
          <p:cNvSpPr/>
          <p:nvPr/>
        </p:nvSpPr>
        <p:spPr>
          <a:xfrm>
            <a:off x="1033272" y="4339381"/>
            <a:ext cx="10122408" cy="1005840"/>
          </a:xfrm>
          <a:prstGeom prst="rect">
            <a:avLst/>
          </a:prstGeom>
          <a:noFill/>
          <a:ln/>
        </p:spPr>
        <p:txBody>
          <a:bodyPr wrap="square" lIns="0" tIns="0" rIns="0" bIns="0" rtlCol="0" anchor="ctr"/>
          <a:lstStyle/>
          <a:p>
            <a:pPr marL="0" indent="0">
              <a:lnSpc>
                <a:spcPct val="115000"/>
              </a:lnSpc>
              <a:buNone/>
            </a:pPr>
            <a:r>
              <a:rPr lang="en-US" sz="1800" dirty="0">
                <a:solidFill>
                  <a:srgbClr val="16162E"/>
                </a:solidFill>
                <a:latin typeface="Arial" pitchFamily="34" charset="0"/>
                <a:ea typeface="Arial" pitchFamily="34" charset="-122"/>
                <a:cs typeface="Arial" pitchFamily="34" charset="-120"/>
              </a:rPr>
              <a:t>Compliance exposure is mitigated — while clinical judgment and final liability remain with the licensed clinician.</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4F5FA"/>
        </a:solidFill>
        <a:effectLst/>
      </p:bgPr>
    </p:bg>
    <p:spTree>
      <p:nvGrpSpPr>
        <p:cNvPr id="1" name=""/>
        <p:cNvGrpSpPr/>
        <p:nvPr/>
      </p:nvGrpSpPr>
      <p:grpSpPr>
        <a:xfrm>
          <a:off x="0" y="0"/>
          <a:ext cx="0" cy="0"/>
          <a:chOff x="0" y="0"/>
          <a:chExt cx="0" cy="0"/>
        </a:xfrm>
      </p:grpSpPr>
      <p:sp>
        <p:nvSpPr>
          <p:cNvPr id="2" name="Shape 0"/>
          <p:cNvSpPr/>
          <p:nvPr/>
        </p:nvSpPr>
        <p:spPr>
          <a:xfrm>
            <a:off x="758952" y="384048"/>
            <a:ext cx="4859122" cy="420624"/>
          </a:xfrm>
          <a:prstGeom prst="roundRect">
            <a:avLst>
              <a:gd name="adj" fmla="val 50000"/>
            </a:avLst>
          </a:prstGeom>
          <a:solidFill>
            <a:srgbClr val="5B4BD6"/>
          </a:solidFill>
          <a:ln w="12700">
            <a:solidFill>
              <a:srgbClr val="5B4BD6"/>
            </a:solidFill>
            <a:prstDash val="solid"/>
          </a:ln>
          <a:effectLst>
            <a:outerShdw blurRad="152400" dist="25400" dir="5400000" algn="bl" rotWithShape="0">
              <a:srgbClr val="5B4BD6">
                <a:alpha val="35000"/>
              </a:srgbClr>
            </a:outerShdw>
          </a:effectLst>
        </p:spPr>
        <p:txBody>
          <a:bodyPr/>
          <a:lstStyle/>
          <a:p>
            <a:endParaRPr lang="en-US"/>
          </a:p>
        </p:txBody>
      </p:sp>
      <p:sp>
        <p:nvSpPr>
          <p:cNvPr id="3" name="Text 1"/>
          <p:cNvSpPr/>
          <p:nvPr/>
        </p:nvSpPr>
        <p:spPr>
          <a:xfrm>
            <a:off x="758952" y="384048"/>
            <a:ext cx="4859122" cy="420624"/>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PRIVACY-FIRST RISK REDUCTION</a:t>
            </a:r>
            <a:endParaRPr lang="en-US" sz="1800" dirty="0"/>
          </a:p>
        </p:txBody>
      </p:sp>
      <p:sp>
        <p:nvSpPr>
          <p:cNvPr id="4" name="Text 2"/>
          <p:cNvSpPr/>
          <p:nvPr/>
        </p:nvSpPr>
        <p:spPr>
          <a:xfrm>
            <a:off x="758952" y="705197"/>
            <a:ext cx="10671048" cy="713232"/>
          </a:xfrm>
          <a:prstGeom prst="rect">
            <a:avLst/>
          </a:prstGeom>
          <a:noFill/>
          <a:ln/>
        </p:spPr>
        <p:txBody>
          <a:bodyPr wrap="square" lIns="0" tIns="0" rIns="0" bIns="0" rtlCol="0" anchor="ctr"/>
          <a:lstStyle/>
          <a:p>
            <a:pPr marL="0" indent="0" algn="l">
              <a:buNone/>
            </a:pPr>
            <a:r>
              <a:rPr lang="en-US" sz="3200" b="1" dirty="0">
                <a:solidFill>
                  <a:srgbClr val="16162E"/>
                </a:solidFill>
                <a:latin typeface="Arial" pitchFamily="34" charset="0"/>
                <a:ea typeface="Arial" pitchFamily="34" charset="-122"/>
                <a:cs typeface="Arial" pitchFamily="34" charset="-120"/>
              </a:rPr>
              <a:t>Minimize identifiers. Reduce risk.</a:t>
            </a:r>
            <a:endParaRPr lang="en-US" sz="3200" dirty="0"/>
          </a:p>
        </p:txBody>
      </p:sp>
      <p:sp>
        <p:nvSpPr>
          <p:cNvPr id="5" name="Shape 3"/>
          <p:cNvSpPr/>
          <p:nvPr/>
        </p:nvSpPr>
        <p:spPr>
          <a:xfrm>
            <a:off x="758952" y="1367586"/>
            <a:ext cx="5221224" cy="3931920"/>
          </a:xfrm>
          <a:prstGeom prst="roundRect">
            <a:avLst>
              <a:gd name="adj" fmla="val 3256"/>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6" name="Shape 4"/>
          <p:cNvSpPr/>
          <p:nvPr/>
        </p:nvSpPr>
        <p:spPr>
          <a:xfrm>
            <a:off x="5276088" y="1568754"/>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7" name="Image 0" descr="icons/FiEyeOff_w.png"/>
          <p:cNvPicPr>
            <a:picLocks noChangeAspect="1"/>
          </p:cNvPicPr>
          <p:nvPr/>
        </p:nvPicPr>
        <p:blipFill>
          <a:blip r:embed="rId3"/>
          <a:stretch>
            <a:fillRect/>
          </a:stretch>
        </p:blipFill>
        <p:spPr>
          <a:xfrm>
            <a:off x="5337901" y="1630567"/>
            <a:ext cx="351861" cy="351861"/>
          </a:xfrm>
          <a:prstGeom prst="rect">
            <a:avLst/>
          </a:prstGeom>
        </p:spPr>
      </p:pic>
      <p:sp>
        <p:nvSpPr>
          <p:cNvPr id="8" name="Text 5"/>
          <p:cNvSpPr/>
          <p:nvPr/>
        </p:nvSpPr>
        <p:spPr>
          <a:xfrm>
            <a:off x="987552" y="1568754"/>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FFFFFF"/>
                </a:solidFill>
                <a:latin typeface="Arial" pitchFamily="34" charset="0"/>
                <a:ea typeface="Arial" pitchFamily="34" charset="-122"/>
                <a:cs typeface="Arial" pitchFamily="34" charset="-120"/>
              </a:rPr>
              <a:t>Omitted where feasible</a:t>
            </a:r>
            <a:endParaRPr lang="en-US" sz="2000" dirty="0"/>
          </a:p>
        </p:txBody>
      </p:sp>
      <p:sp>
        <p:nvSpPr>
          <p:cNvPr id="9" name="Text 6"/>
          <p:cNvSpPr/>
          <p:nvPr/>
        </p:nvSpPr>
        <p:spPr>
          <a:xfrm>
            <a:off x="987552" y="2007666"/>
            <a:ext cx="4764024" cy="3145536"/>
          </a:xfrm>
          <a:prstGeom prst="rect">
            <a:avLst/>
          </a:prstGeom>
          <a:noFill/>
          <a:ln/>
        </p:spPr>
        <p:txBody>
          <a:bodyPr wrap="square" lIns="0" tIns="0" rIns="0" bIns="0" rtlCol="0" anchor="t"/>
          <a:lstStyle/>
          <a:p>
            <a:pPr marL="0" indent="0">
              <a:lnSpc>
                <a:spcPct val="115000"/>
              </a:lnSpc>
              <a:buNone/>
            </a:pPr>
            <a:r>
              <a:rPr lang="en-US" sz="1800" dirty="0">
                <a:solidFill>
                  <a:srgbClr val="E7E3FC"/>
                </a:solidFill>
                <a:latin typeface="Arial" pitchFamily="34" charset="0"/>
                <a:ea typeface="Arial" pitchFamily="34" charset="-122"/>
                <a:cs typeface="Arial" pitchFamily="34" charset="-120"/>
              </a:rPr>
              <a:t>Direct identifiers are minimized wherever the workflow does not require them.</a:t>
            </a:r>
            <a:endParaRPr lang="en-US" sz="1800" dirty="0"/>
          </a:p>
        </p:txBody>
      </p:sp>
      <p:sp>
        <p:nvSpPr>
          <p:cNvPr id="10" name="Shape 7"/>
          <p:cNvSpPr/>
          <p:nvPr/>
        </p:nvSpPr>
        <p:spPr>
          <a:xfrm>
            <a:off x="987552" y="2967786"/>
            <a:ext cx="4764024" cy="548640"/>
          </a:xfrm>
          <a:prstGeom prst="roundRect">
            <a:avLst>
              <a:gd name="adj" fmla="val 16667"/>
            </a:avLst>
          </a:prstGeom>
          <a:solidFill>
            <a:srgbClr val="FFFFFF">
              <a:alpha val="18000"/>
            </a:srgbClr>
          </a:solidFill>
          <a:ln w="12700">
            <a:solidFill>
              <a:srgbClr val="FFFFFF">
                <a:alpha val="35000"/>
              </a:srgbClr>
            </a:solidFill>
            <a:prstDash val="solid"/>
          </a:ln>
        </p:spPr>
        <p:txBody>
          <a:bodyPr/>
          <a:lstStyle/>
          <a:p>
            <a:endParaRPr lang="en-US"/>
          </a:p>
        </p:txBody>
      </p:sp>
      <p:sp>
        <p:nvSpPr>
          <p:cNvPr id="11" name="Text 8"/>
          <p:cNvSpPr/>
          <p:nvPr/>
        </p:nvSpPr>
        <p:spPr>
          <a:xfrm>
            <a:off x="1170432" y="2967786"/>
            <a:ext cx="4398264" cy="548640"/>
          </a:xfrm>
          <a:prstGeom prst="rect">
            <a:avLst/>
          </a:prstGeom>
          <a:noFill/>
          <a:ln/>
        </p:spPr>
        <p:txBody>
          <a:bodyPr wrap="square" lIns="0" tIns="0" rIns="0" bIns="0" rtlCol="0" anchor="ctr"/>
          <a:lstStyle/>
          <a:p>
            <a:pPr marL="0" indent="0">
              <a:buNone/>
            </a:pPr>
            <a:r>
              <a:rPr lang="en-US" sz="1800" b="1" dirty="0">
                <a:solidFill>
                  <a:srgbClr val="FFFFFF"/>
                </a:solidFill>
                <a:latin typeface="Arial" pitchFamily="34" charset="0"/>
                <a:ea typeface="Arial" pitchFamily="34" charset="-122"/>
                <a:cs typeface="Arial" pitchFamily="34" charset="-120"/>
              </a:rPr>
              <a:t>Names</a:t>
            </a:r>
            <a:endParaRPr lang="en-US" sz="1800" dirty="0"/>
          </a:p>
        </p:txBody>
      </p:sp>
      <p:sp>
        <p:nvSpPr>
          <p:cNvPr id="12" name="Shape 9"/>
          <p:cNvSpPr/>
          <p:nvPr/>
        </p:nvSpPr>
        <p:spPr>
          <a:xfrm>
            <a:off x="987552" y="3653586"/>
            <a:ext cx="4764024" cy="548640"/>
          </a:xfrm>
          <a:prstGeom prst="roundRect">
            <a:avLst>
              <a:gd name="adj" fmla="val 16667"/>
            </a:avLst>
          </a:prstGeom>
          <a:solidFill>
            <a:srgbClr val="FFFFFF">
              <a:alpha val="18000"/>
            </a:srgbClr>
          </a:solidFill>
          <a:ln w="12700">
            <a:solidFill>
              <a:srgbClr val="FFFFFF">
                <a:alpha val="35000"/>
              </a:srgbClr>
            </a:solidFill>
            <a:prstDash val="solid"/>
          </a:ln>
        </p:spPr>
        <p:txBody>
          <a:bodyPr/>
          <a:lstStyle/>
          <a:p>
            <a:endParaRPr lang="en-US"/>
          </a:p>
        </p:txBody>
      </p:sp>
      <p:sp>
        <p:nvSpPr>
          <p:cNvPr id="13" name="Text 10"/>
          <p:cNvSpPr/>
          <p:nvPr/>
        </p:nvSpPr>
        <p:spPr>
          <a:xfrm>
            <a:off x="1170432" y="3653586"/>
            <a:ext cx="4398264" cy="548640"/>
          </a:xfrm>
          <a:prstGeom prst="rect">
            <a:avLst/>
          </a:prstGeom>
          <a:noFill/>
          <a:ln/>
        </p:spPr>
        <p:txBody>
          <a:bodyPr wrap="square" lIns="0" tIns="0" rIns="0" bIns="0" rtlCol="0" anchor="ctr"/>
          <a:lstStyle/>
          <a:p>
            <a:pPr marL="0" indent="0">
              <a:buNone/>
            </a:pPr>
            <a:r>
              <a:rPr lang="en-US" sz="1800" b="1" dirty="0">
                <a:solidFill>
                  <a:srgbClr val="FFFFFF"/>
                </a:solidFill>
                <a:latin typeface="Arial" pitchFamily="34" charset="0"/>
                <a:ea typeface="Arial" pitchFamily="34" charset="-122"/>
                <a:cs typeface="Arial" pitchFamily="34" charset="-120"/>
              </a:rPr>
              <a:t>Social Security numbers</a:t>
            </a:r>
            <a:endParaRPr lang="en-US" sz="1800" dirty="0"/>
          </a:p>
        </p:txBody>
      </p:sp>
      <p:sp>
        <p:nvSpPr>
          <p:cNvPr id="14" name="Shape 11"/>
          <p:cNvSpPr/>
          <p:nvPr/>
        </p:nvSpPr>
        <p:spPr>
          <a:xfrm>
            <a:off x="987552" y="4339386"/>
            <a:ext cx="4764024" cy="548640"/>
          </a:xfrm>
          <a:prstGeom prst="roundRect">
            <a:avLst>
              <a:gd name="adj" fmla="val 16667"/>
            </a:avLst>
          </a:prstGeom>
          <a:solidFill>
            <a:srgbClr val="FFFFFF">
              <a:alpha val="18000"/>
            </a:srgbClr>
          </a:solidFill>
          <a:ln w="12700">
            <a:solidFill>
              <a:srgbClr val="FFFFFF">
                <a:alpha val="35000"/>
              </a:srgbClr>
            </a:solidFill>
            <a:prstDash val="solid"/>
          </a:ln>
        </p:spPr>
        <p:txBody>
          <a:bodyPr/>
          <a:lstStyle/>
          <a:p>
            <a:endParaRPr lang="en-US"/>
          </a:p>
        </p:txBody>
      </p:sp>
      <p:sp>
        <p:nvSpPr>
          <p:cNvPr id="15" name="Text 12"/>
          <p:cNvSpPr/>
          <p:nvPr/>
        </p:nvSpPr>
        <p:spPr>
          <a:xfrm>
            <a:off x="1170432" y="4339386"/>
            <a:ext cx="4398264" cy="548640"/>
          </a:xfrm>
          <a:prstGeom prst="rect">
            <a:avLst/>
          </a:prstGeom>
          <a:noFill/>
          <a:ln/>
        </p:spPr>
        <p:txBody>
          <a:bodyPr wrap="square" lIns="0" tIns="0" rIns="0" bIns="0" rtlCol="0" anchor="ctr"/>
          <a:lstStyle/>
          <a:p>
            <a:pPr marL="0" indent="0">
              <a:buNone/>
            </a:pPr>
            <a:r>
              <a:rPr lang="en-US" sz="1800" b="1" dirty="0">
                <a:solidFill>
                  <a:srgbClr val="FFFFFF"/>
                </a:solidFill>
                <a:latin typeface="Arial" pitchFamily="34" charset="0"/>
                <a:ea typeface="Arial" pitchFamily="34" charset="-122"/>
                <a:cs typeface="Arial" pitchFamily="34" charset="-120"/>
              </a:rPr>
              <a:t>Addresses</a:t>
            </a:r>
            <a:endParaRPr lang="en-US" sz="1800" dirty="0"/>
          </a:p>
        </p:txBody>
      </p:sp>
      <p:sp>
        <p:nvSpPr>
          <p:cNvPr id="16" name="Shape 13"/>
          <p:cNvSpPr/>
          <p:nvPr/>
        </p:nvSpPr>
        <p:spPr>
          <a:xfrm>
            <a:off x="6208776" y="1367586"/>
            <a:ext cx="5221224" cy="3931920"/>
          </a:xfrm>
          <a:prstGeom prst="roundRect">
            <a:avLst>
              <a:gd name="adj" fmla="val 3256"/>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7" name="Shape 14"/>
          <p:cNvSpPr/>
          <p:nvPr/>
        </p:nvSpPr>
        <p:spPr>
          <a:xfrm>
            <a:off x="10725912" y="1568754"/>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8" name="Image 1" descr="icons/FiLock_i.png"/>
          <p:cNvPicPr>
            <a:picLocks noChangeAspect="1"/>
          </p:cNvPicPr>
          <p:nvPr/>
        </p:nvPicPr>
        <p:blipFill>
          <a:blip r:embed="rId4"/>
          <a:stretch>
            <a:fillRect/>
          </a:stretch>
        </p:blipFill>
        <p:spPr>
          <a:xfrm>
            <a:off x="10787725" y="1630567"/>
            <a:ext cx="351861" cy="351861"/>
          </a:xfrm>
          <a:prstGeom prst="rect">
            <a:avLst/>
          </a:prstGeom>
        </p:spPr>
      </p:pic>
      <p:sp>
        <p:nvSpPr>
          <p:cNvPr id="19" name="Text 15"/>
          <p:cNvSpPr/>
          <p:nvPr/>
        </p:nvSpPr>
        <p:spPr>
          <a:xfrm>
            <a:off x="6437376" y="1568754"/>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Risk-reduction architecture</a:t>
            </a:r>
            <a:endParaRPr lang="en-US" sz="2000" dirty="0"/>
          </a:p>
        </p:txBody>
      </p:sp>
      <p:sp>
        <p:nvSpPr>
          <p:cNvPr id="20" name="Text 16"/>
          <p:cNvSpPr/>
          <p:nvPr/>
        </p:nvSpPr>
        <p:spPr>
          <a:xfrm>
            <a:off x="6437376" y="2007666"/>
            <a:ext cx="4764024" cy="314553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By minimizing direct identifiers where feasible, the architecture is engineered to reduce privacy risk and protect data under HIPAA-supportive standards.</a:t>
            </a:r>
            <a:endParaRPr lang="en-US" sz="1800" dirty="0"/>
          </a:p>
          <a:p>
            <a:pPr marL="0" indent="0">
              <a:lnSpc>
                <a:spcPct val="115000"/>
              </a:lnSpc>
              <a:buNone/>
            </a:pPr>
            <a:endParaRPr lang="en-US" sz="1800" dirty="0"/>
          </a:p>
          <a:p>
            <a:pPr marL="0" indent="0">
              <a:lnSpc>
                <a:spcPct val="115000"/>
              </a:lnSpc>
              <a:buNone/>
            </a:pPr>
            <a:r>
              <a:rPr lang="en-US" sz="1800" dirty="0">
                <a:solidFill>
                  <a:srgbClr val="6B6B85"/>
                </a:solidFill>
                <a:latin typeface="Arial" pitchFamily="34" charset="0"/>
                <a:ea typeface="Arial" pitchFamily="34" charset="-122"/>
                <a:cs typeface="Arial" pitchFamily="34" charset="-120"/>
              </a:rPr>
              <a:t>Data minimization is a default posture, not an afterthought — the model consumes only the variables the workflow genuinely requires.</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4F5FA"/>
        </a:solidFill>
        <a:effectLst/>
      </p:bgPr>
    </p:bg>
    <p:spTree>
      <p:nvGrpSpPr>
        <p:cNvPr id="1" name=""/>
        <p:cNvGrpSpPr/>
        <p:nvPr/>
      </p:nvGrpSpPr>
      <p:grpSpPr>
        <a:xfrm>
          <a:off x="0" y="0"/>
          <a:ext cx="0" cy="0"/>
          <a:chOff x="0" y="0"/>
          <a:chExt cx="0" cy="0"/>
        </a:xfrm>
      </p:grpSpPr>
      <p:sp>
        <p:nvSpPr>
          <p:cNvPr id="2" name="Shape 0"/>
          <p:cNvSpPr/>
          <p:nvPr/>
        </p:nvSpPr>
        <p:spPr>
          <a:xfrm>
            <a:off x="758952" y="384048"/>
            <a:ext cx="3517697" cy="420624"/>
          </a:xfrm>
          <a:prstGeom prst="roundRect">
            <a:avLst>
              <a:gd name="adj" fmla="val 50000"/>
            </a:avLst>
          </a:prstGeom>
          <a:solidFill>
            <a:srgbClr val="5B4BD6"/>
          </a:solidFill>
          <a:ln w="12700">
            <a:solidFill>
              <a:srgbClr val="5B4BD6"/>
            </a:solidFill>
            <a:prstDash val="solid"/>
          </a:ln>
          <a:effectLst>
            <a:outerShdw blurRad="152400" dist="25400" dir="5400000" algn="bl" rotWithShape="0">
              <a:srgbClr val="5B4BD6">
                <a:alpha val="35000"/>
              </a:srgbClr>
            </a:outerShdw>
          </a:effectLst>
        </p:spPr>
        <p:txBody>
          <a:bodyPr/>
          <a:lstStyle/>
          <a:p>
            <a:endParaRPr lang="en-US"/>
          </a:p>
        </p:txBody>
      </p:sp>
      <p:sp>
        <p:nvSpPr>
          <p:cNvPr id="3" name="Text 1"/>
          <p:cNvSpPr/>
          <p:nvPr/>
        </p:nvSpPr>
        <p:spPr>
          <a:xfrm>
            <a:off x="758952" y="384048"/>
            <a:ext cx="3517697" cy="420624"/>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INFRASTRUCTURE ROLE</a:t>
            </a:r>
            <a:endParaRPr lang="en-US" sz="1800" dirty="0"/>
          </a:p>
        </p:txBody>
      </p:sp>
      <p:sp>
        <p:nvSpPr>
          <p:cNvPr id="4" name="Text 2"/>
          <p:cNvSpPr/>
          <p:nvPr/>
        </p:nvSpPr>
        <p:spPr>
          <a:xfrm>
            <a:off x="758952" y="755434"/>
            <a:ext cx="10671048" cy="713232"/>
          </a:xfrm>
          <a:prstGeom prst="rect">
            <a:avLst/>
          </a:prstGeom>
          <a:noFill/>
          <a:ln/>
        </p:spPr>
        <p:txBody>
          <a:bodyPr wrap="square" lIns="0" tIns="0" rIns="0" bIns="0" rtlCol="0" anchor="ctr"/>
          <a:lstStyle/>
          <a:p>
            <a:pPr marL="0" indent="0" algn="l">
              <a:buNone/>
            </a:pPr>
            <a:r>
              <a:rPr lang="en-US" sz="3200" b="1" dirty="0">
                <a:solidFill>
                  <a:srgbClr val="16162E"/>
                </a:solidFill>
                <a:latin typeface="Arial" pitchFamily="34" charset="0"/>
                <a:ea typeface="Arial" pitchFamily="34" charset="-122"/>
                <a:cs typeface="Arial" pitchFamily="34" charset="-120"/>
              </a:rPr>
              <a:t>The DSM-Inference-X™ Engine</a:t>
            </a:r>
            <a:endParaRPr lang="en-US" sz="3200" dirty="0"/>
          </a:p>
        </p:txBody>
      </p:sp>
      <p:sp>
        <p:nvSpPr>
          <p:cNvPr id="5" name="Text 3"/>
          <p:cNvSpPr/>
          <p:nvPr/>
        </p:nvSpPr>
        <p:spPr>
          <a:xfrm>
            <a:off x="758952" y="1364566"/>
            <a:ext cx="10241280" cy="777240"/>
          </a:xfrm>
          <a:prstGeom prst="rect">
            <a:avLst/>
          </a:prstGeom>
          <a:noFill/>
          <a:ln/>
        </p:spPr>
        <p:txBody>
          <a:bodyPr wrap="square" lIns="0" tIns="0" rIns="0" bIns="0" rtlCol="0" anchor="t"/>
          <a:lstStyle/>
          <a:p>
            <a:pPr marL="0" indent="0" algn="l">
              <a:lnSpc>
                <a:spcPct val="115000"/>
              </a:lnSpc>
              <a:buNone/>
            </a:pPr>
            <a:r>
              <a:rPr lang="en-US" sz="1800" dirty="0">
                <a:solidFill>
                  <a:srgbClr val="6B6B85"/>
                </a:solidFill>
                <a:latin typeface="Arial" pitchFamily="34" charset="0"/>
                <a:ea typeface="Arial" pitchFamily="34" charset="-122"/>
                <a:cs typeface="Arial" pitchFamily="34" charset="-120"/>
              </a:rPr>
              <a:t>Designed to help bridge the gap between raw patient metrics and strong data-integrity controls.</a:t>
            </a:r>
            <a:endParaRPr lang="en-US" sz="1800" dirty="0"/>
          </a:p>
        </p:txBody>
      </p:sp>
      <p:sp>
        <p:nvSpPr>
          <p:cNvPr id="6" name="Shape 4"/>
          <p:cNvSpPr/>
          <p:nvPr/>
        </p:nvSpPr>
        <p:spPr>
          <a:xfrm>
            <a:off x="758952" y="1753438"/>
            <a:ext cx="3401568" cy="1920240"/>
          </a:xfrm>
          <a:prstGeom prst="roundRect">
            <a:avLst>
              <a:gd name="adj" fmla="val 666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7" name="Shape 5"/>
          <p:cNvSpPr/>
          <p:nvPr/>
        </p:nvSpPr>
        <p:spPr>
          <a:xfrm>
            <a:off x="3456432" y="1954606"/>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8" name="Image 0" descr="icons/FiUsers_i.png"/>
          <p:cNvPicPr>
            <a:picLocks noChangeAspect="1"/>
          </p:cNvPicPr>
          <p:nvPr/>
        </p:nvPicPr>
        <p:blipFill>
          <a:blip r:embed="rId3"/>
          <a:stretch>
            <a:fillRect/>
          </a:stretch>
        </p:blipFill>
        <p:spPr>
          <a:xfrm>
            <a:off x="3518245" y="2016419"/>
            <a:ext cx="351861" cy="351861"/>
          </a:xfrm>
          <a:prstGeom prst="rect">
            <a:avLst/>
          </a:prstGeom>
        </p:spPr>
      </p:pic>
      <p:sp>
        <p:nvSpPr>
          <p:cNvPr id="9" name="Text 6"/>
          <p:cNvSpPr/>
          <p:nvPr/>
        </p:nvSpPr>
        <p:spPr>
          <a:xfrm>
            <a:off x="987552" y="1954606"/>
            <a:ext cx="2304288" cy="713232"/>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Care-management workflows</a:t>
            </a:r>
            <a:endParaRPr lang="en-US" sz="2000" dirty="0"/>
          </a:p>
        </p:txBody>
      </p:sp>
      <p:sp>
        <p:nvSpPr>
          <p:cNvPr id="10" name="Text 7"/>
          <p:cNvSpPr/>
          <p:nvPr/>
        </p:nvSpPr>
        <p:spPr>
          <a:xfrm>
            <a:off x="987552" y="2740990"/>
            <a:ext cx="2944368" cy="786384"/>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Supports IPA care-management operations.</a:t>
            </a:r>
            <a:endParaRPr lang="en-US" sz="1800" dirty="0"/>
          </a:p>
        </p:txBody>
      </p:sp>
      <p:sp>
        <p:nvSpPr>
          <p:cNvPr id="11" name="Shape 8"/>
          <p:cNvSpPr/>
          <p:nvPr/>
        </p:nvSpPr>
        <p:spPr>
          <a:xfrm>
            <a:off x="4389120" y="1753438"/>
            <a:ext cx="3401568" cy="1920240"/>
          </a:xfrm>
          <a:prstGeom prst="roundRect">
            <a:avLst>
              <a:gd name="adj" fmla="val 666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2" name="Shape 9"/>
          <p:cNvSpPr/>
          <p:nvPr/>
        </p:nvSpPr>
        <p:spPr>
          <a:xfrm>
            <a:off x="7086600" y="1954606"/>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3" name="Image 1" descr="icons/FiClipboard_i.png"/>
          <p:cNvPicPr>
            <a:picLocks noChangeAspect="1"/>
          </p:cNvPicPr>
          <p:nvPr/>
        </p:nvPicPr>
        <p:blipFill>
          <a:blip r:embed="rId4"/>
          <a:stretch>
            <a:fillRect/>
          </a:stretch>
        </p:blipFill>
        <p:spPr>
          <a:xfrm>
            <a:off x="7148413" y="2016419"/>
            <a:ext cx="351861" cy="351861"/>
          </a:xfrm>
          <a:prstGeom prst="rect">
            <a:avLst/>
          </a:prstGeom>
        </p:spPr>
      </p:pic>
      <p:sp>
        <p:nvSpPr>
          <p:cNvPr id="14" name="Text 10"/>
          <p:cNvSpPr/>
          <p:nvPr/>
        </p:nvSpPr>
        <p:spPr>
          <a:xfrm>
            <a:off x="4617720" y="1954606"/>
            <a:ext cx="2304288" cy="713232"/>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Quality-measure documentation</a:t>
            </a:r>
            <a:endParaRPr lang="en-US" sz="2000" dirty="0"/>
          </a:p>
        </p:txBody>
      </p:sp>
      <p:sp>
        <p:nvSpPr>
          <p:cNvPr id="15" name="Text 11"/>
          <p:cNvSpPr/>
          <p:nvPr/>
        </p:nvSpPr>
        <p:spPr>
          <a:xfrm>
            <a:off x="4617720" y="2740990"/>
            <a:ext cx="2944368" cy="786384"/>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Streamlines measure documentation.</a:t>
            </a:r>
            <a:endParaRPr lang="en-US" sz="1800" dirty="0"/>
          </a:p>
        </p:txBody>
      </p:sp>
      <p:sp>
        <p:nvSpPr>
          <p:cNvPr id="16" name="Shape 12"/>
          <p:cNvSpPr/>
          <p:nvPr/>
        </p:nvSpPr>
        <p:spPr>
          <a:xfrm>
            <a:off x="8019288" y="1753438"/>
            <a:ext cx="3401568" cy="1920240"/>
          </a:xfrm>
          <a:prstGeom prst="roundRect">
            <a:avLst>
              <a:gd name="adj" fmla="val 666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7" name="Shape 13"/>
          <p:cNvSpPr/>
          <p:nvPr/>
        </p:nvSpPr>
        <p:spPr>
          <a:xfrm>
            <a:off x="10716768" y="1954606"/>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8" name="Image 2" descr="icons/FiSearch_i.png"/>
          <p:cNvPicPr>
            <a:picLocks noChangeAspect="1"/>
          </p:cNvPicPr>
          <p:nvPr/>
        </p:nvPicPr>
        <p:blipFill>
          <a:blip r:embed="rId5"/>
          <a:stretch>
            <a:fillRect/>
          </a:stretch>
        </p:blipFill>
        <p:spPr>
          <a:xfrm>
            <a:off x="10778581" y="2016419"/>
            <a:ext cx="351861" cy="351861"/>
          </a:xfrm>
          <a:prstGeom prst="rect">
            <a:avLst/>
          </a:prstGeom>
        </p:spPr>
      </p:pic>
      <p:sp>
        <p:nvSpPr>
          <p:cNvPr id="19" name="Text 14"/>
          <p:cNvSpPr/>
          <p:nvPr/>
        </p:nvSpPr>
        <p:spPr>
          <a:xfrm>
            <a:off x="8247888" y="1954606"/>
            <a:ext cx="2304288" cy="713232"/>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Audit readiness</a:t>
            </a:r>
            <a:endParaRPr lang="en-US" sz="2000" dirty="0"/>
          </a:p>
        </p:txBody>
      </p:sp>
      <p:sp>
        <p:nvSpPr>
          <p:cNvPr id="20" name="Text 15"/>
          <p:cNvSpPr/>
          <p:nvPr/>
        </p:nvSpPr>
        <p:spPr>
          <a:xfrm>
            <a:off x="8247888" y="2740990"/>
            <a:ext cx="2944368" cy="786384"/>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Reinforces internal audit preparation.</a:t>
            </a:r>
            <a:endParaRPr lang="en-US" sz="1800" dirty="0"/>
          </a:p>
        </p:txBody>
      </p:sp>
      <p:sp>
        <p:nvSpPr>
          <p:cNvPr id="21" name="Shape 16"/>
          <p:cNvSpPr/>
          <p:nvPr/>
        </p:nvSpPr>
        <p:spPr>
          <a:xfrm>
            <a:off x="758952" y="3947998"/>
            <a:ext cx="10671048" cy="1600200"/>
          </a:xfrm>
          <a:prstGeom prst="roundRect">
            <a:avLst>
              <a:gd name="adj" fmla="val 6857"/>
            </a:avLst>
          </a:prstGeom>
          <a:solidFill>
            <a:srgbClr val="5B4BD6"/>
          </a:solidFill>
          <a:ln w="12700">
            <a:solidFill>
              <a:srgbClr val="5B4BD6"/>
            </a:solidFill>
            <a:prstDash val="solid"/>
          </a:ln>
        </p:spPr>
        <p:txBody>
          <a:bodyPr/>
          <a:lstStyle/>
          <a:p>
            <a:endParaRPr lang="en-US"/>
          </a:p>
        </p:txBody>
      </p:sp>
      <p:sp>
        <p:nvSpPr>
          <p:cNvPr id="22" name="Text 17"/>
          <p:cNvSpPr/>
          <p:nvPr/>
        </p:nvSpPr>
        <p:spPr>
          <a:xfrm>
            <a:off x="1033272" y="3947998"/>
            <a:ext cx="10122408" cy="1600200"/>
          </a:xfrm>
          <a:prstGeom prst="rect">
            <a:avLst/>
          </a:prstGeom>
          <a:noFill/>
          <a:ln/>
        </p:spPr>
        <p:txBody>
          <a:bodyPr wrap="square" lIns="0" tIns="0" rIns="0" bIns="0" rtlCol="0" anchor="ctr"/>
          <a:lstStyle/>
          <a:p>
            <a:pPr marL="0" indent="0">
              <a:lnSpc>
                <a:spcPct val="115000"/>
              </a:lnSpc>
              <a:buNone/>
            </a:pPr>
            <a:r>
              <a:rPr lang="en-US" sz="1800" b="1" dirty="0">
                <a:solidFill>
                  <a:srgbClr val="FFFFFF"/>
                </a:solidFill>
                <a:latin typeface="Arial" pitchFamily="34" charset="0"/>
                <a:ea typeface="Arial" pitchFamily="34" charset="-122"/>
                <a:cs typeface="Arial" pitchFamily="34" charset="-120"/>
              </a:rPr>
              <a:t>IT DOES NOT, BY ITSELF, ESTABLISH:  </a:t>
            </a:r>
            <a:r>
              <a:rPr lang="en-US" sz="1800" dirty="0">
                <a:solidFill>
                  <a:srgbClr val="FFFFFF"/>
                </a:solidFill>
                <a:latin typeface="Arial" pitchFamily="34" charset="0"/>
                <a:ea typeface="Arial" pitchFamily="34" charset="-122"/>
                <a:cs typeface="Arial" pitchFamily="34" charset="-120"/>
              </a:rPr>
              <a:t>clinical accuracy, medical necessity, legal admissibility, CMS acceptance, or RADV sufficiency. Those determinations remain with providers, payers, and applicable regulatory bodies.</a:t>
            </a:r>
            <a:endParaRPr lang="en-US"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758952" y="640080"/>
            <a:ext cx="2176272" cy="457200"/>
          </a:xfrm>
          <a:prstGeom prst="roundRect">
            <a:avLst>
              <a:gd name="adj" fmla="val 50000"/>
            </a:avLst>
          </a:prstGeom>
          <a:solidFill>
            <a:srgbClr val="5B4BD6">
              <a:alpha val="80000"/>
            </a:srgbClr>
          </a:solidFill>
          <a:ln w="12700">
            <a:solidFill>
              <a:srgbClr val="8C7DF0">
                <a:alpha val="60000"/>
              </a:srgbClr>
            </a:solidFill>
            <a:prstDash val="solid"/>
          </a:ln>
        </p:spPr>
        <p:txBody>
          <a:bodyPr/>
          <a:lstStyle/>
          <a:p>
            <a:endParaRPr lang="en-US"/>
          </a:p>
        </p:txBody>
      </p:sp>
      <p:sp>
        <p:nvSpPr>
          <p:cNvPr id="3" name="Text 1"/>
          <p:cNvSpPr/>
          <p:nvPr/>
        </p:nvSpPr>
        <p:spPr>
          <a:xfrm>
            <a:off x="758952" y="640080"/>
            <a:ext cx="2176272" cy="457200"/>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IN SUMMARY</a:t>
            </a:r>
            <a:endParaRPr lang="en-US" sz="1800" dirty="0"/>
          </a:p>
        </p:txBody>
      </p:sp>
      <p:sp>
        <p:nvSpPr>
          <p:cNvPr id="4" name="Text 2"/>
          <p:cNvSpPr/>
          <p:nvPr/>
        </p:nvSpPr>
        <p:spPr>
          <a:xfrm>
            <a:off x="758952" y="1070153"/>
            <a:ext cx="9692640" cy="1371600"/>
          </a:xfrm>
          <a:prstGeom prst="rect">
            <a:avLst/>
          </a:prstGeom>
          <a:noFill/>
          <a:ln/>
        </p:spPr>
        <p:txBody>
          <a:bodyPr wrap="square" lIns="0" tIns="0" rIns="0" bIns="0" rtlCol="0" anchor="ctr"/>
          <a:lstStyle/>
          <a:p>
            <a:pPr marL="0" indent="0">
              <a:lnSpc>
                <a:spcPct val="112000"/>
              </a:lnSpc>
              <a:buNone/>
            </a:pPr>
            <a:r>
              <a:rPr lang="en-US" sz="4000" b="1" dirty="0">
                <a:solidFill>
                  <a:srgbClr val="FFFFFF"/>
                </a:solidFill>
                <a:latin typeface="Arial" pitchFamily="34" charset="0"/>
                <a:ea typeface="Arial" pitchFamily="34" charset="-122"/>
                <a:cs typeface="Arial" pitchFamily="34" charset="-120"/>
              </a:rPr>
              <a:t>Infrastructure that supports the clinician — never replaces the clinician.</a:t>
            </a:r>
            <a:endParaRPr lang="en-US" sz="4000" dirty="0"/>
          </a:p>
        </p:txBody>
      </p:sp>
      <p:sp>
        <p:nvSpPr>
          <p:cNvPr id="5" name="Shape 3"/>
          <p:cNvSpPr/>
          <p:nvPr/>
        </p:nvSpPr>
        <p:spPr>
          <a:xfrm>
            <a:off x="758952" y="2460345"/>
            <a:ext cx="3401568" cy="1737360"/>
          </a:xfrm>
          <a:prstGeom prst="roundRect">
            <a:avLst>
              <a:gd name="adj" fmla="val 7368"/>
            </a:avLst>
          </a:prstGeom>
          <a:solidFill>
            <a:srgbClr val="FFFFFF">
              <a:alpha val="12000"/>
            </a:srgbClr>
          </a:solidFill>
          <a:ln w="12700">
            <a:solidFill>
              <a:srgbClr val="FFFFFF">
                <a:alpha val="30000"/>
              </a:srgbClr>
            </a:solidFill>
            <a:prstDash val="solid"/>
          </a:ln>
        </p:spPr>
        <p:txBody>
          <a:bodyPr/>
          <a:lstStyle/>
          <a:p>
            <a:endParaRPr lang="en-US"/>
          </a:p>
        </p:txBody>
      </p:sp>
      <p:sp>
        <p:nvSpPr>
          <p:cNvPr id="6" name="Shape 4"/>
          <p:cNvSpPr/>
          <p:nvPr/>
        </p:nvSpPr>
        <p:spPr>
          <a:xfrm>
            <a:off x="3429000" y="2597505"/>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7" name="Image 0" descr="icons/FiInfo_w.png"/>
          <p:cNvPicPr>
            <a:picLocks noChangeAspect="1"/>
          </p:cNvPicPr>
          <p:nvPr/>
        </p:nvPicPr>
        <p:blipFill>
          <a:blip r:embed="rId4"/>
          <a:stretch>
            <a:fillRect/>
          </a:stretch>
        </p:blipFill>
        <p:spPr>
          <a:xfrm>
            <a:off x="3490813" y="2659318"/>
            <a:ext cx="351861" cy="351861"/>
          </a:xfrm>
          <a:prstGeom prst="rect">
            <a:avLst/>
          </a:prstGeom>
        </p:spPr>
      </p:pic>
      <p:sp>
        <p:nvSpPr>
          <p:cNvPr id="8" name="Text 5"/>
          <p:cNvSpPr/>
          <p:nvPr/>
        </p:nvSpPr>
        <p:spPr>
          <a:xfrm>
            <a:off x="1014984" y="2670657"/>
            <a:ext cx="2286000" cy="365760"/>
          </a:xfrm>
          <a:prstGeom prst="rect">
            <a:avLst/>
          </a:prstGeom>
          <a:noFill/>
          <a:ln/>
        </p:spPr>
        <p:txBody>
          <a:bodyPr wrap="square" lIns="0" tIns="0" rIns="0" bIns="0" rtlCol="0" anchor="ctr"/>
          <a:lstStyle/>
          <a:p>
            <a:pPr marL="0" indent="0">
              <a:buNone/>
            </a:pPr>
            <a:r>
              <a:rPr lang="en-US" sz="2000" b="1" dirty="0">
                <a:solidFill>
                  <a:srgbClr val="FFFFFF"/>
                </a:solidFill>
                <a:latin typeface="Arial" pitchFamily="34" charset="0"/>
                <a:ea typeface="Arial" pitchFamily="34" charset="-122"/>
                <a:cs typeface="Arial" pitchFamily="34" charset="-120"/>
              </a:rPr>
              <a:t>Advisory only</a:t>
            </a:r>
            <a:endParaRPr lang="en-US" sz="2000" dirty="0"/>
          </a:p>
        </p:txBody>
      </p:sp>
      <p:sp>
        <p:nvSpPr>
          <p:cNvPr id="9" name="Text 6"/>
          <p:cNvSpPr/>
          <p:nvPr/>
        </p:nvSpPr>
        <p:spPr>
          <a:xfrm>
            <a:off x="1014984" y="3127857"/>
            <a:ext cx="2889504" cy="914400"/>
          </a:xfrm>
          <a:prstGeom prst="rect">
            <a:avLst/>
          </a:prstGeom>
          <a:noFill/>
          <a:ln/>
        </p:spPr>
        <p:txBody>
          <a:bodyPr wrap="square" lIns="0" tIns="0" rIns="0" bIns="0" rtlCol="0" anchor="t"/>
          <a:lstStyle/>
          <a:p>
            <a:pPr marL="0" indent="0">
              <a:lnSpc>
                <a:spcPct val="115000"/>
              </a:lnSpc>
              <a:buNone/>
            </a:pPr>
            <a:r>
              <a:rPr lang="en-US" sz="1800" dirty="0">
                <a:solidFill>
                  <a:srgbClr val="D6D2F2"/>
                </a:solidFill>
                <a:latin typeface="Arial" pitchFamily="34" charset="0"/>
                <a:ea typeface="Arial" pitchFamily="34" charset="-122"/>
                <a:cs typeface="Arial" pitchFamily="34" charset="-120"/>
              </a:rPr>
              <a:t>No automated coding. No claim submission.</a:t>
            </a:r>
            <a:endParaRPr lang="en-US" sz="1800" dirty="0"/>
          </a:p>
        </p:txBody>
      </p:sp>
      <p:sp>
        <p:nvSpPr>
          <p:cNvPr id="10" name="Shape 7"/>
          <p:cNvSpPr/>
          <p:nvPr/>
        </p:nvSpPr>
        <p:spPr>
          <a:xfrm>
            <a:off x="4389120" y="2460345"/>
            <a:ext cx="3401568" cy="1737360"/>
          </a:xfrm>
          <a:prstGeom prst="roundRect">
            <a:avLst>
              <a:gd name="adj" fmla="val 7368"/>
            </a:avLst>
          </a:prstGeom>
          <a:solidFill>
            <a:srgbClr val="FFFFFF">
              <a:alpha val="12000"/>
            </a:srgbClr>
          </a:solidFill>
          <a:ln w="12700">
            <a:solidFill>
              <a:srgbClr val="FFFFFF">
                <a:alpha val="30000"/>
              </a:srgbClr>
            </a:solidFill>
            <a:prstDash val="solid"/>
          </a:ln>
        </p:spPr>
        <p:txBody>
          <a:bodyPr/>
          <a:lstStyle/>
          <a:p>
            <a:endParaRPr lang="en-US"/>
          </a:p>
        </p:txBody>
      </p:sp>
      <p:sp>
        <p:nvSpPr>
          <p:cNvPr id="11" name="Shape 8"/>
          <p:cNvSpPr/>
          <p:nvPr/>
        </p:nvSpPr>
        <p:spPr>
          <a:xfrm>
            <a:off x="7059168" y="2597505"/>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12" name="Image 1" descr="icons/FiUserCheck_w.png"/>
          <p:cNvPicPr>
            <a:picLocks noChangeAspect="1"/>
          </p:cNvPicPr>
          <p:nvPr/>
        </p:nvPicPr>
        <p:blipFill>
          <a:blip r:embed="rId5"/>
          <a:stretch>
            <a:fillRect/>
          </a:stretch>
        </p:blipFill>
        <p:spPr>
          <a:xfrm>
            <a:off x="7120981" y="2659318"/>
            <a:ext cx="351861" cy="351861"/>
          </a:xfrm>
          <a:prstGeom prst="rect">
            <a:avLst/>
          </a:prstGeom>
        </p:spPr>
      </p:pic>
      <p:sp>
        <p:nvSpPr>
          <p:cNvPr id="13" name="Text 9"/>
          <p:cNvSpPr/>
          <p:nvPr/>
        </p:nvSpPr>
        <p:spPr>
          <a:xfrm>
            <a:off x="4645152" y="2670657"/>
            <a:ext cx="2286000" cy="365760"/>
          </a:xfrm>
          <a:prstGeom prst="rect">
            <a:avLst/>
          </a:prstGeom>
          <a:noFill/>
          <a:ln/>
        </p:spPr>
        <p:txBody>
          <a:bodyPr wrap="square" lIns="0" tIns="0" rIns="0" bIns="0" rtlCol="0" anchor="ctr"/>
          <a:lstStyle/>
          <a:p>
            <a:pPr marL="0" indent="0">
              <a:buNone/>
            </a:pPr>
            <a:r>
              <a:rPr lang="en-US" sz="2000" b="1" dirty="0">
                <a:solidFill>
                  <a:srgbClr val="FFFFFF"/>
                </a:solidFill>
                <a:latin typeface="Arial" pitchFamily="34" charset="0"/>
                <a:ea typeface="Arial" pitchFamily="34" charset="-122"/>
                <a:cs typeface="Arial" pitchFamily="34" charset="-120"/>
              </a:rPr>
              <a:t>Clinician validated</a:t>
            </a:r>
            <a:endParaRPr lang="en-US" sz="2000" dirty="0"/>
          </a:p>
        </p:txBody>
      </p:sp>
      <p:sp>
        <p:nvSpPr>
          <p:cNvPr id="14" name="Text 10"/>
          <p:cNvSpPr/>
          <p:nvPr/>
        </p:nvSpPr>
        <p:spPr>
          <a:xfrm>
            <a:off x="4645152" y="3127857"/>
            <a:ext cx="2889504" cy="914400"/>
          </a:xfrm>
          <a:prstGeom prst="rect">
            <a:avLst/>
          </a:prstGeom>
          <a:noFill/>
          <a:ln/>
        </p:spPr>
        <p:txBody>
          <a:bodyPr wrap="square" lIns="0" tIns="0" rIns="0" bIns="0" rtlCol="0" anchor="t"/>
          <a:lstStyle/>
          <a:p>
            <a:pPr marL="0" indent="0">
              <a:lnSpc>
                <a:spcPct val="115000"/>
              </a:lnSpc>
              <a:buNone/>
            </a:pPr>
            <a:r>
              <a:rPr lang="en-US" sz="1800" dirty="0">
                <a:solidFill>
                  <a:srgbClr val="D6D2F2"/>
                </a:solidFill>
                <a:latin typeface="Arial" pitchFamily="34" charset="0"/>
                <a:ea typeface="Arial" pitchFamily="34" charset="-122"/>
                <a:cs typeface="Arial" pitchFamily="34" charset="-120"/>
              </a:rPr>
              <a:t>Judgment and liability stay with the clinician.</a:t>
            </a:r>
            <a:endParaRPr lang="en-US" sz="1800" dirty="0"/>
          </a:p>
        </p:txBody>
      </p:sp>
      <p:sp>
        <p:nvSpPr>
          <p:cNvPr id="15" name="Shape 11"/>
          <p:cNvSpPr/>
          <p:nvPr/>
        </p:nvSpPr>
        <p:spPr>
          <a:xfrm>
            <a:off x="8019288" y="2460345"/>
            <a:ext cx="3401568" cy="1737360"/>
          </a:xfrm>
          <a:prstGeom prst="roundRect">
            <a:avLst>
              <a:gd name="adj" fmla="val 7368"/>
            </a:avLst>
          </a:prstGeom>
          <a:solidFill>
            <a:srgbClr val="FFFFFF">
              <a:alpha val="12000"/>
            </a:srgbClr>
          </a:solidFill>
          <a:ln w="12700">
            <a:solidFill>
              <a:srgbClr val="FFFFFF">
                <a:alpha val="30000"/>
              </a:srgbClr>
            </a:solidFill>
            <a:prstDash val="solid"/>
          </a:ln>
        </p:spPr>
        <p:txBody>
          <a:bodyPr/>
          <a:lstStyle/>
          <a:p>
            <a:endParaRPr lang="en-US"/>
          </a:p>
        </p:txBody>
      </p:sp>
      <p:sp>
        <p:nvSpPr>
          <p:cNvPr id="16" name="Shape 12"/>
          <p:cNvSpPr/>
          <p:nvPr/>
        </p:nvSpPr>
        <p:spPr>
          <a:xfrm>
            <a:off x="10689336" y="2597505"/>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17" name="Image 2" descr="icons/FiCheckCircle_w.png"/>
          <p:cNvPicPr>
            <a:picLocks noChangeAspect="1"/>
          </p:cNvPicPr>
          <p:nvPr/>
        </p:nvPicPr>
        <p:blipFill>
          <a:blip r:embed="rId6"/>
          <a:stretch>
            <a:fillRect/>
          </a:stretch>
        </p:blipFill>
        <p:spPr>
          <a:xfrm>
            <a:off x="10751149" y="2659318"/>
            <a:ext cx="351861" cy="351861"/>
          </a:xfrm>
          <a:prstGeom prst="rect">
            <a:avLst/>
          </a:prstGeom>
        </p:spPr>
      </p:pic>
      <p:sp>
        <p:nvSpPr>
          <p:cNvPr id="18" name="Text 13"/>
          <p:cNvSpPr/>
          <p:nvPr/>
        </p:nvSpPr>
        <p:spPr>
          <a:xfrm>
            <a:off x="8275320" y="2670657"/>
            <a:ext cx="2286000" cy="365760"/>
          </a:xfrm>
          <a:prstGeom prst="rect">
            <a:avLst/>
          </a:prstGeom>
          <a:noFill/>
          <a:ln/>
        </p:spPr>
        <p:txBody>
          <a:bodyPr wrap="square" lIns="0" tIns="0" rIns="0" bIns="0" rtlCol="0" anchor="ctr"/>
          <a:lstStyle/>
          <a:p>
            <a:pPr marL="0" indent="0">
              <a:buNone/>
            </a:pPr>
            <a:r>
              <a:rPr lang="en-US" sz="2000" b="1" dirty="0">
                <a:solidFill>
                  <a:srgbClr val="FFFFFF"/>
                </a:solidFill>
                <a:latin typeface="Arial" pitchFamily="34" charset="0"/>
                <a:ea typeface="Arial" pitchFamily="34" charset="-122"/>
                <a:cs typeface="Arial" pitchFamily="34" charset="-120"/>
              </a:rPr>
              <a:t>Audit ready</a:t>
            </a:r>
            <a:endParaRPr lang="en-US" sz="2000" dirty="0"/>
          </a:p>
        </p:txBody>
      </p:sp>
      <p:sp>
        <p:nvSpPr>
          <p:cNvPr id="19" name="Text 14"/>
          <p:cNvSpPr/>
          <p:nvPr/>
        </p:nvSpPr>
        <p:spPr>
          <a:xfrm>
            <a:off x="8275320" y="3127857"/>
            <a:ext cx="2889504" cy="914400"/>
          </a:xfrm>
          <a:prstGeom prst="rect">
            <a:avLst/>
          </a:prstGeom>
          <a:noFill/>
          <a:ln/>
        </p:spPr>
        <p:txBody>
          <a:bodyPr wrap="square" lIns="0" tIns="0" rIns="0" bIns="0" rtlCol="0" anchor="t"/>
          <a:lstStyle/>
          <a:p>
            <a:pPr marL="0" indent="0">
              <a:lnSpc>
                <a:spcPct val="115000"/>
              </a:lnSpc>
              <a:buNone/>
            </a:pPr>
            <a:r>
              <a:rPr lang="en-US" sz="1800" dirty="0">
                <a:solidFill>
                  <a:srgbClr val="D6D2F2"/>
                </a:solidFill>
                <a:latin typeface="Arial" pitchFamily="34" charset="0"/>
                <a:ea typeface="Arial" pitchFamily="34" charset="-122"/>
                <a:cs typeface="Arial" pitchFamily="34" charset="-120"/>
              </a:rPr>
              <a:t>A verifiable data-integrity trail throughout.</a:t>
            </a:r>
            <a:endParaRPr lang="en-US" sz="1800" dirty="0"/>
          </a:p>
        </p:txBody>
      </p:sp>
      <p:sp>
        <p:nvSpPr>
          <p:cNvPr id="20" name="Text 15"/>
          <p:cNvSpPr/>
          <p:nvPr/>
        </p:nvSpPr>
        <p:spPr>
          <a:xfrm>
            <a:off x="758952" y="4326828"/>
            <a:ext cx="10058400" cy="1005840"/>
          </a:xfrm>
          <a:prstGeom prst="rect">
            <a:avLst/>
          </a:prstGeom>
          <a:noFill/>
          <a:ln/>
        </p:spPr>
        <p:txBody>
          <a:bodyPr wrap="square" lIns="0" tIns="0" rIns="0" bIns="0" rtlCol="0" anchor="t"/>
          <a:lstStyle/>
          <a:p>
            <a:pPr marL="0" indent="0">
              <a:lnSpc>
                <a:spcPct val="115000"/>
              </a:lnSpc>
              <a:buNone/>
            </a:pPr>
            <a:r>
              <a:rPr lang="en-US" sz="1800" dirty="0">
                <a:solidFill>
                  <a:srgbClr val="CBC6EA"/>
                </a:solidFill>
                <a:latin typeface="Arial" pitchFamily="34" charset="0"/>
                <a:ea typeface="Arial" pitchFamily="34" charset="-122"/>
                <a:cs typeface="Arial" pitchFamily="34" charset="-120"/>
              </a:rPr>
              <a:t>CyberMDCare — Enterprise Workflow Optimization &amp; Documentation Support Infrastructure. The platform does not estimate, predict, optimize, or guarantee reimbursement, RAF scores, capitation, shared savings, or payment outcomes.</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5FA"/>
        </a:solidFill>
        <a:effectLst/>
      </p:bgPr>
    </p:bg>
    <p:spTree>
      <p:nvGrpSpPr>
        <p:cNvPr id="1" name=""/>
        <p:cNvGrpSpPr/>
        <p:nvPr/>
      </p:nvGrpSpPr>
      <p:grpSpPr>
        <a:xfrm>
          <a:off x="0" y="0"/>
          <a:ext cx="0" cy="0"/>
          <a:chOff x="0" y="0"/>
          <a:chExt cx="0" cy="0"/>
        </a:xfrm>
      </p:grpSpPr>
      <p:sp>
        <p:nvSpPr>
          <p:cNvPr id="2" name="Shape 0"/>
          <p:cNvSpPr/>
          <p:nvPr/>
        </p:nvSpPr>
        <p:spPr>
          <a:xfrm>
            <a:off x="758952" y="384048"/>
            <a:ext cx="3815791" cy="420624"/>
          </a:xfrm>
          <a:prstGeom prst="roundRect">
            <a:avLst>
              <a:gd name="adj" fmla="val 50000"/>
            </a:avLst>
          </a:prstGeom>
          <a:solidFill>
            <a:srgbClr val="5B4BD6"/>
          </a:solidFill>
          <a:ln w="12700">
            <a:solidFill>
              <a:srgbClr val="5B4BD6"/>
            </a:solidFill>
            <a:prstDash val="solid"/>
          </a:ln>
          <a:effectLst>
            <a:outerShdw blurRad="152400" dist="25400" dir="5400000" algn="bl" rotWithShape="0">
              <a:srgbClr val="5B4BD6">
                <a:alpha val="35000"/>
              </a:srgbClr>
            </a:outerShdw>
          </a:effectLst>
        </p:spPr>
        <p:txBody>
          <a:bodyPr/>
          <a:lstStyle/>
          <a:p>
            <a:endParaRPr lang="en-US"/>
          </a:p>
        </p:txBody>
      </p:sp>
      <p:sp>
        <p:nvSpPr>
          <p:cNvPr id="3" name="Text 1"/>
          <p:cNvSpPr/>
          <p:nvPr/>
        </p:nvSpPr>
        <p:spPr>
          <a:xfrm>
            <a:off x="758952" y="384048"/>
            <a:ext cx="3815791" cy="420624"/>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THE OPERATING REALITY</a:t>
            </a:r>
            <a:endParaRPr lang="en-US" sz="1800" dirty="0"/>
          </a:p>
        </p:txBody>
      </p:sp>
      <p:sp>
        <p:nvSpPr>
          <p:cNvPr id="4" name="Text 2"/>
          <p:cNvSpPr/>
          <p:nvPr/>
        </p:nvSpPr>
        <p:spPr>
          <a:xfrm>
            <a:off x="758952" y="715241"/>
            <a:ext cx="10671048" cy="713232"/>
          </a:xfrm>
          <a:prstGeom prst="rect">
            <a:avLst/>
          </a:prstGeom>
          <a:noFill/>
          <a:ln/>
        </p:spPr>
        <p:txBody>
          <a:bodyPr wrap="square" lIns="0" tIns="0" rIns="0" bIns="0" rtlCol="0" anchor="ctr"/>
          <a:lstStyle/>
          <a:p>
            <a:pPr marL="0" indent="0" algn="l">
              <a:buNone/>
            </a:pPr>
            <a:r>
              <a:rPr lang="en-US" sz="3200" b="1" dirty="0">
                <a:solidFill>
                  <a:srgbClr val="16162E"/>
                </a:solidFill>
                <a:latin typeface="Arial" pitchFamily="34" charset="0"/>
                <a:ea typeface="Arial" pitchFamily="34" charset="-122"/>
                <a:cs typeface="Arial" pitchFamily="34" charset="-120"/>
              </a:rPr>
              <a:t>IPAs carry delegated risk</a:t>
            </a:r>
            <a:endParaRPr lang="en-US" sz="3200" dirty="0"/>
          </a:p>
        </p:txBody>
      </p:sp>
      <p:sp>
        <p:nvSpPr>
          <p:cNvPr id="5" name="Text 3"/>
          <p:cNvSpPr/>
          <p:nvPr/>
        </p:nvSpPr>
        <p:spPr>
          <a:xfrm>
            <a:off x="758952" y="1304276"/>
            <a:ext cx="10241280" cy="777240"/>
          </a:xfrm>
          <a:prstGeom prst="rect">
            <a:avLst/>
          </a:prstGeom>
          <a:noFill/>
          <a:ln/>
        </p:spPr>
        <p:txBody>
          <a:bodyPr wrap="square" lIns="0" tIns="0" rIns="0" bIns="0" rtlCol="0" anchor="t"/>
          <a:lstStyle/>
          <a:p>
            <a:pPr marL="0" indent="0" algn="l">
              <a:lnSpc>
                <a:spcPct val="115000"/>
              </a:lnSpc>
              <a:buNone/>
            </a:pPr>
            <a:r>
              <a:rPr lang="en-US" sz="1800" dirty="0">
                <a:solidFill>
                  <a:srgbClr val="6B6B85"/>
                </a:solidFill>
                <a:latin typeface="Arial" pitchFamily="34" charset="0"/>
                <a:ea typeface="Arial" pitchFamily="34" charset="-122"/>
                <a:cs typeface="Arial" pitchFamily="34" charset="-120"/>
              </a:rPr>
              <a:t>In delegated-risk environments, IPAs bear substantial responsibility for utilization management, documentation accuracy, and quality performance.</a:t>
            </a:r>
            <a:endParaRPr lang="en-US" sz="1800" dirty="0"/>
          </a:p>
        </p:txBody>
      </p:sp>
      <p:sp>
        <p:nvSpPr>
          <p:cNvPr id="6" name="Shape 4"/>
          <p:cNvSpPr/>
          <p:nvPr/>
        </p:nvSpPr>
        <p:spPr>
          <a:xfrm>
            <a:off x="758952" y="1982038"/>
            <a:ext cx="5221224" cy="1847088"/>
          </a:xfrm>
          <a:prstGeom prst="roundRect">
            <a:avLst>
              <a:gd name="adj" fmla="val 6931"/>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7" name="Shape 5"/>
          <p:cNvSpPr/>
          <p:nvPr/>
        </p:nvSpPr>
        <p:spPr>
          <a:xfrm>
            <a:off x="5276088" y="2183206"/>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8" name="Image 0" descr="icons/FiShield_i.png"/>
          <p:cNvPicPr>
            <a:picLocks noChangeAspect="1"/>
          </p:cNvPicPr>
          <p:nvPr/>
        </p:nvPicPr>
        <p:blipFill>
          <a:blip r:embed="rId3"/>
          <a:stretch>
            <a:fillRect/>
          </a:stretch>
        </p:blipFill>
        <p:spPr>
          <a:xfrm>
            <a:off x="5337901" y="2245019"/>
            <a:ext cx="351861" cy="351861"/>
          </a:xfrm>
          <a:prstGeom prst="rect">
            <a:avLst/>
          </a:prstGeom>
        </p:spPr>
      </p:pic>
      <p:sp>
        <p:nvSpPr>
          <p:cNvPr id="9" name="Text 6"/>
          <p:cNvSpPr/>
          <p:nvPr/>
        </p:nvSpPr>
        <p:spPr>
          <a:xfrm>
            <a:off x="987552" y="2183206"/>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Delegated-risk responsibility</a:t>
            </a:r>
            <a:endParaRPr lang="en-US" sz="2000" dirty="0"/>
          </a:p>
        </p:txBody>
      </p:sp>
      <p:sp>
        <p:nvSpPr>
          <p:cNvPr id="10" name="Text 7"/>
          <p:cNvSpPr/>
          <p:nvPr/>
        </p:nvSpPr>
        <p:spPr>
          <a:xfrm>
            <a:off x="987552" y="2622118"/>
            <a:ext cx="4764024" cy="1060704"/>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IPAs own utilization management, documentation accuracy, and quality performance under capitation.</a:t>
            </a:r>
            <a:endParaRPr lang="en-US" sz="1800" dirty="0"/>
          </a:p>
        </p:txBody>
      </p:sp>
      <p:sp>
        <p:nvSpPr>
          <p:cNvPr id="11" name="Shape 8"/>
          <p:cNvSpPr/>
          <p:nvPr/>
        </p:nvSpPr>
        <p:spPr>
          <a:xfrm>
            <a:off x="6208776" y="1982038"/>
            <a:ext cx="5221224" cy="1847088"/>
          </a:xfrm>
          <a:prstGeom prst="roundRect">
            <a:avLst>
              <a:gd name="adj" fmla="val 6931"/>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2" name="Shape 9"/>
          <p:cNvSpPr/>
          <p:nvPr/>
        </p:nvSpPr>
        <p:spPr>
          <a:xfrm>
            <a:off x="10725912" y="2183206"/>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3" name="Image 1" descr="icons/FiActivity_i.png"/>
          <p:cNvPicPr>
            <a:picLocks noChangeAspect="1"/>
          </p:cNvPicPr>
          <p:nvPr/>
        </p:nvPicPr>
        <p:blipFill>
          <a:blip r:embed="rId4"/>
          <a:stretch>
            <a:fillRect/>
          </a:stretch>
        </p:blipFill>
        <p:spPr>
          <a:xfrm>
            <a:off x="10787725" y="2245019"/>
            <a:ext cx="351861" cy="351861"/>
          </a:xfrm>
          <a:prstGeom prst="rect">
            <a:avLst/>
          </a:prstGeom>
        </p:spPr>
      </p:pic>
      <p:sp>
        <p:nvSpPr>
          <p:cNvPr id="14" name="Text 10"/>
          <p:cNvSpPr/>
          <p:nvPr/>
        </p:nvSpPr>
        <p:spPr>
          <a:xfrm>
            <a:off x="6437376" y="2183206"/>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Avoidable utilization &amp; care gaps</a:t>
            </a:r>
            <a:endParaRPr lang="en-US" sz="2000" dirty="0"/>
          </a:p>
        </p:txBody>
      </p:sp>
      <p:sp>
        <p:nvSpPr>
          <p:cNvPr id="15" name="Text 11"/>
          <p:cNvSpPr/>
          <p:nvPr/>
        </p:nvSpPr>
        <p:spPr>
          <a:xfrm>
            <a:off x="6437376" y="2622118"/>
            <a:ext cx="4764024" cy="1060704"/>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Unresolved care gaps affect RAF outcomes, resource planning, and compliance exposure.</a:t>
            </a:r>
            <a:endParaRPr lang="en-US" sz="1800" dirty="0"/>
          </a:p>
        </p:txBody>
      </p:sp>
      <p:sp>
        <p:nvSpPr>
          <p:cNvPr id="16" name="Shape 12"/>
          <p:cNvSpPr/>
          <p:nvPr/>
        </p:nvSpPr>
        <p:spPr>
          <a:xfrm>
            <a:off x="758952" y="4012006"/>
            <a:ext cx="5221224" cy="1847088"/>
          </a:xfrm>
          <a:prstGeom prst="roundRect">
            <a:avLst>
              <a:gd name="adj" fmla="val 6931"/>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7" name="Shape 13"/>
          <p:cNvSpPr/>
          <p:nvPr/>
        </p:nvSpPr>
        <p:spPr>
          <a:xfrm>
            <a:off x="5276088" y="4213174"/>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8" name="Image 2" descr="icons/FiFileText_i.png"/>
          <p:cNvPicPr>
            <a:picLocks noChangeAspect="1"/>
          </p:cNvPicPr>
          <p:nvPr/>
        </p:nvPicPr>
        <p:blipFill>
          <a:blip r:embed="rId5"/>
          <a:stretch>
            <a:fillRect/>
          </a:stretch>
        </p:blipFill>
        <p:spPr>
          <a:xfrm>
            <a:off x="5337901" y="4274987"/>
            <a:ext cx="351861" cy="351861"/>
          </a:xfrm>
          <a:prstGeom prst="rect">
            <a:avLst/>
          </a:prstGeom>
        </p:spPr>
      </p:pic>
      <p:sp>
        <p:nvSpPr>
          <p:cNvPr id="19" name="Text 14"/>
          <p:cNvSpPr/>
          <p:nvPr/>
        </p:nvSpPr>
        <p:spPr>
          <a:xfrm>
            <a:off x="987552" y="4213174"/>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Administrative burden</a:t>
            </a:r>
            <a:endParaRPr lang="en-US" sz="2000" dirty="0"/>
          </a:p>
        </p:txBody>
      </p:sp>
      <p:sp>
        <p:nvSpPr>
          <p:cNvPr id="20" name="Text 15"/>
          <p:cNvSpPr/>
          <p:nvPr/>
        </p:nvSpPr>
        <p:spPr>
          <a:xfrm>
            <a:off x="987552" y="4652086"/>
            <a:ext cx="4764024" cy="1060704"/>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Manual chart review, measure tracking, and documentation validation drain hours across clinic sites.</a:t>
            </a:r>
            <a:endParaRPr lang="en-US" sz="1800" dirty="0"/>
          </a:p>
        </p:txBody>
      </p:sp>
      <p:sp>
        <p:nvSpPr>
          <p:cNvPr id="21" name="Shape 16"/>
          <p:cNvSpPr/>
          <p:nvPr/>
        </p:nvSpPr>
        <p:spPr>
          <a:xfrm>
            <a:off x="6208776" y="4012006"/>
            <a:ext cx="5221224" cy="1847088"/>
          </a:xfrm>
          <a:prstGeom prst="roundRect">
            <a:avLst>
              <a:gd name="adj" fmla="val 6931"/>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22" name="Shape 17"/>
          <p:cNvSpPr/>
          <p:nvPr/>
        </p:nvSpPr>
        <p:spPr>
          <a:xfrm>
            <a:off x="10725912" y="4213174"/>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23" name="Image 3" descr="icons/FiAlertTriangle_w.png"/>
          <p:cNvPicPr>
            <a:picLocks noChangeAspect="1"/>
          </p:cNvPicPr>
          <p:nvPr/>
        </p:nvPicPr>
        <p:blipFill>
          <a:blip r:embed="rId6"/>
          <a:stretch>
            <a:fillRect/>
          </a:stretch>
        </p:blipFill>
        <p:spPr>
          <a:xfrm>
            <a:off x="10787725" y="4274987"/>
            <a:ext cx="351861" cy="351861"/>
          </a:xfrm>
          <a:prstGeom prst="rect">
            <a:avLst/>
          </a:prstGeom>
        </p:spPr>
      </p:pic>
      <p:sp>
        <p:nvSpPr>
          <p:cNvPr id="24" name="Text 18"/>
          <p:cNvSpPr/>
          <p:nvPr/>
        </p:nvSpPr>
        <p:spPr>
          <a:xfrm>
            <a:off x="6437376" y="4213174"/>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FFFFFF"/>
                </a:solidFill>
                <a:latin typeface="Arial" pitchFamily="34" charset="0"/>
                <a:ea typeface="Arial" pitchFamily="34" charset="-122"/>
                <a:cs typeface="Arial" pitchFamily="34" charset="-120"/>
              </a:rPr>
              <a:t>Audit &amp; compliance risk</a:t>
            </a:r>
            <a:endParaRPr lang="en-US" sz="2000" dirty="0"/>
          </a:p>
        </p:txBody>
      </p:sp>
      <p:sp>
        <p:nvSpPr>
          <p:cNvPr id="25" name="Text 19"/>
          <p:cNvSpPr/>
          <p:nvPr/>
        </p:nvSpPr>
        <p:spPr>
          <a:xfrm>
            <a:off x="6437376" y="4652086"/>
            <a:ext cx="4764024" cy="1060704"/>
          </a:xfrm>
          <a:prstGeom prst="rect">
            <a:avLst/>
          </a:prstGeom>
          <a:noFill/>
          <a:ln/>
        </p:spPr>
        <p:txBody>
          <a:bodyPr wrap="square" lIns="0" tIns="0" rIns="0" bIns="0" rtlCol="0" anchor="t"/>
          <a:lstStyle/>
          <a:p>
            <a:pPr marL="0" indent="0">
              <a:lnSpc>
                <a:spcPct val="115000"/>
              </a:lnSpc>
              <a:buNone/>
            </a:pPr>
            <a:r>
              <a:rPr lang="en-US" sz="1800" dirty="0">
                <a:solidFill>
                  <a:srgbClr val="E7E3FC"/>
                </a:solidFill>
                <a:latin typeface="Arial" pitchFamily="34" charset="0"/>
                <a:ea typeface="Arial" pitchFamily="34" charset="-122"/>
                <a:cs typeface="Arial" pitchFamily="34" charset="-120"/>
              </a:rPr>
              <a:t>Incomplete documentation and unsupported coding indicators introduce audit risk during CMS-HCC and payer reviews.</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5FA"/>
        </a:solidFill>
        <a:effectLst/>
      </p:bgPr>
    </p:bg>
    <p:spTree>
      <p:nvGrpSpPr>
        <p:cNvPr id="1" name=""/>
        <p:cNvGrpSpPr/>
        <p:nvPr/>
      </p:nvGrpSpPr>
      <p:grpSpPr>
        <a:xfrm>
          <a:off x="0" y="0"/>
          <a:ext cx="0" cy="0"/>
          <a:chOff x="0" y="0"/>
          <a:chExt cx="0" cy="0"/>
        </a:xfrm>
      </p:grpSpPr>
      <p:sp>
        <p:nvSpPr>
          <p:cNvPr id="2" name="Shape 0"/>
          <p:cNvSpPr/>
          <p:nvPr/>
        </p:nvSpPr>
        <p:spPr>
          <a:xfrm>
            <a:off x="758952" y="384048"/>
            <a:ext cx="2474366" cy="420624"/>
          </a:xfrm>
          <a:prstGeom prst="roundRect">
            <a:avLst>
              <a:gd name="adj" fmla="val 50000"/>
            </a:avLst>
          </a:prstGeom>
          <a:solidFill>
            <a:srgbClr val="5B4BD6"/>
          </a:solidFill>
          <a:ln w="12700">
            <a:solidFill>
              <a:srgbClr val="5B4BD6"/>
            </a:solidFill>
            <a:prstDash val="solid"/>
          </a:ln>
          <a:effectLst>
            <a:outerShdw blurRad="152400" dist="25400" dir="5400000" algn="bl" rotWithShape="0">
              <a:srgbClr val="5B4BD6">
                <a:alpha val="35000"/>
              </a:srgbClr>
            </a:outerShdw>
          </a:effectLst>
        </p:spPr>
        <p:txBody>
          <a:bodyPr/>
          <a:lstStyle/>
          <a:p>
            <a:endParaRPr lang="en-US"/>
          </a:p>
        </p:txBody>
      </p:sp>
      <p:sp>
        <p:nvSpPr>
          <p:cNvPr id="3" name="Text 1"/>
          <p:cNvSpPr/>
          <p:nvPr/>
        </p:nvSpPr>
        <p:spPr>
          <a:xfrm>
            <a:off x="758952" y="384048"/>
            <a:ext cx="2474366" cy="420624"/>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THE SOLUTION</a:t>
            </a:r>
            <a:endParaRPr lang="en-US" sz="1800" dirty="0"/>
          </a:p>
        </p:txBody>
      </p:sp>
      <p:sp>
        <p:nvSpPr>
          <p:cNvPr id="4" name="Text 2"/>
          <p:cNvSpPr/>
          <p:nvPr/>
        </p:nvSpPr>
        <p:spPr>
          <a:xfrm>
            <a:off x="758952" y="705194"/>
            <a:ext cx="10671048" cy="713232"/>
          </a:xfrm>
          <a:prstGeom prst="rect">
            <a:avLst/>
          </a:prstGeom>
          <a:noFill/>
          <a:ln/>
        </p:spPr>
        <p:txBody>
          <a:bodyPr wrap="square" lIns="0" tIns="0" rIns="0" bIns="0" rtlCol="0" anchor="ctr"/>
          <a:lstStyle/>
          <a:p>
            <a:pPr marL="0" indent="0" algn="l">
              <a:buNone/>
            </a:pPr>
            <a:r>
              <a:rPr lang="en-US" sz="3200" b="1" dirty="0">
                <a:solidFill>
                  <a:srgbClr val="16162E"/>
                </a:solidFill>
                <a:latin typeface="Arial" pitchFamily="34" charset="0"/>
                <a:ea typeface="Arial" pitchFamily="34" charset="-122"/>
                <a:cs typeface="Arial" pitchFamily="34" charset="-120"/>
              </a:rPr>
              <a:t>Mobile-first patient-reported telemetry</a:t>
            </a:r>
            <a:endParaRPr lang="en-US" sz="3200" dirty="0"/>
          </a:p>
        </p:txBody>
      </p:sp>
      <p:sp>
        <p:nvSpPr>
          <p:cNvPr id="5" name="Text 3"/>
          <p:cNvSpPr/>
          <p:nvPr/>
        </p:nvSpPr>
        <p:spPr>
          <a:xfrm>
            <a:off x="758952" y="1294229"/>
            <a:ext cx="10332720" cy="777240"/>
          </a:xfrm>
          <a:prstGeom prst="rect">
            <a:avLst/>
          </a:prstGeom>
          <a:noFill/>
          <a:ln/>
        </p:spPr>
        <p:txBody>
          <a:bodyPr wrap="square" lIns="0" tIns="0" rIns="0" bIns="0" rtlCol="0" anchor="t"/>
          <a:lstStyle/>
          <a:p>
            <a:pPr marL="0" indent="0" algn="l">
              <a:lnSpc>
                <a:spcPct val="115000"/>
              </a:lnSpc>
              <a:buNone/>
            </a:pPr>
            <a:r>
              <a:rPr lang="en-US" sz="1800" dirty="0">
                <a:solidFill>
                  <a:srgbClr val="6B6B85"/>
                </a:solidFill>
                <a:latin typeface="Arial" pitchFamily="34" charset="0"/>
                <a:ea typeface="Arial" pitchFamily="34" charset="-122"/>
                <a:cs typeface="Arial" pitchFamily="34" charset="-120"/>
              </a:rPr>
              <a:t>The application collects patient-reported and device-generated wellness information to support — not replace — clinician assessment and in-person or telehealth encounters.</a:t>
            </a:r>
            <a:endParaRPr lang="en-US" sz="1800" dirty="0"/>
          </a:p>
        </p:txBody>
      </p:sp>
      <p:sp>
        <p:nvSpPr>
          <p:cNvPr id="6" name="Shape 4"/>
          <p:cNvSpPr/>
          <p:nvPr/>
        </p:nvSpPr>
        <p:spPr>
          <a:xfrm>
            <a:off x="758952" y="1971991"/>
            <a:ext cx="3401568" cy="2423160"/>
          </a:xfrm>
          <a:prstGeom prst="roundRect">
            <a:avLst>
              <a:gd name="adj" fmla="val 5283"/>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7" name="Shape 5"/>
          <p:cNvSpPr/>
          <p:nvPr/>
        </p:nvSpPr>
        <p:spPr>
          <a:xfrm>
            <a:off x="3456432" y="2173159"/>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8" name="Image 0" descr="icons/FiHeart_i.png"/>
          <p:cNvPicPr>
            <a:picLocks noChangeAspect="1"/>
          </p:cNvPicPr>
          <p:nvPr/>
        </p:nvPicPr>
        <p:blipFill>
          <a:blip r:embed="rId3"/>
          <a:stretch>
            <a:fillRect/>
          </a:stretch>
        </p:blipFill>
        <p:spPr>
          <a:xfrm>
            <a:off x="3518245" y="2234972"/>
            <a:ext cx="351861" cy="351861"/>
          </a:xfrm>
          <a:prstGeom prst="rect">
            <a:avLst/>
          </a:prstGeom>
        </p:spPr>
      </p:pic>
      <p:sp>
        <p:nvSpPr>
          <p:cNvPr id="9" name="Text 6"/>
          <p:cNvSpPr/>
          <p:nvPr/>
        </p:nvSpPr>
        <p:spPr>
          <a:xfrm>
            <a:off x="987552" y="2173159"/>
            <a:ext cx="2304288" cy="603504"/>
          </a:xfrm>
          <a:prstGeom prst="rect">
            <a:avLst/>
          </a:prstGeom>
          <a:noFill/>
          <a:ln/>
        </p:spPr>
        <p:txBody>
          <a:bodyPr wrap="square" lIns="0" tIns="0" rIns="0" bIns="0" rtlCol="0" anchor="ctr"/>
          <a:lstStyle/>
          <a:p>
            <a:pPr marL="0" indent="0">
              <a:buNone/>
            </a:pPr>
            <a:r>
              <a:rPr lang="en-US" sz="4000" b="1" dirty="0">
                <a:solidFill>
                  <a:srgbClr val="5B4BD6"/>
                </a:solidFill>
                <a:latin typeface="Arial" pitchFamily="34" charset="0"/>
                <a:ea typeface="Arial" pitchFamily="34" charset="-122"/>
                <a:cs typeface="Arial" pitchFamily="34" charset="-120"/>
              </a:rPr>
              <a:t>P</a:t>
            </a:r>
            <a:endParaRPr lang="en-US" sz="4000" dirty="0"/>
          </a:p>
        </p:txBody>
      </p:sp>
      <p:sp>
        <p:nvSpPr>
          <p:cNvPr id="10" name="Text 7"/>
          <p:cNvSpPr/>
          <p:nvPr/>
        </p:nvSpPr>
        <p:spPr>
          <a:xfrm>
            <a:off x="987552" y="2868103"/>
            <a:ext cx="2304288"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Pain context</a:t>
            </a:r>
            <a:endParaRPr lang="en-US" sz="2000" dirty="0"/>
          </a:p>
        </p:txBody>
      </p:sp>
      <p:sp>
        <p:nvSpPr>
          <p:cNvPr id="11" name="Text 8"/>
          <p:cNvSpPr/>
          <p:nvPr/>
        </p:nvSpPr>
        <p:spPr>
          <a:xfrm>
            <a:off x="987552" y="3307015"/>
            <a:ext cx="2944368" cy="941832"/>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Patient-reported pain and symptom context, captured in the mobile-first app.</a:t>
            </a:r>
            <a:endParaRPr lang="en-US" sz="1800" dirty="0"/>
          </a:p>
        </p:txBody>
      </p:sp>
      <p:sp>
        <p:nvSpPr>
          <p:cNvPr id="12" name="Shape 9"/>
          <p:cNvSpPr/>
          <p:nvPr/>
        </p:nvSpPr>
        <p:spPr>
          <a:xfrm>
            <a:off x="4389120" y="1971991"/>
            <a:ext cx="3401568" cy="2423160"/>
          </a:xfrm>
          <a:prstGeom prst="roundRect">
            <a:avLst>
              <a:gd name="adj" fmla="val 5283"/>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3" name="Shape 10"/>
          <p:cNvSpPr/>
          <p:nvPr/>
        </p:nvSpPr>
        <p:spPr>
          <a:xfrm>
            <a:off x="7086600" y="2173159"/>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4" name="Image 1" descr="icons/FiClipboard_i.png"/>
          <p:cNvPicPr>
            <a:picLocks noChangeAspect="1"/>
          </p:cNvPicPr>
          <p:nvPr/>
        </p:nvPicPr>
        <p:blipFill>
          <a:blip r:embed="rId4"/>
          <a:stretch>
            <a:fillRect/>
          </a:stretch>
        </p:blipFill>
        <p:spPr>
          <a:xfrm>
            <a:off x="7148413" y="2234972"/>
            <a:ext cx="351861" cy="351861"/>
          </a:xfrm>
          <a:prstGeom prst="rect">
            <a:avLst/>
          </a:prstGeom>
        </p:spPr>
      </p:pic>
      <p:sp>
        <p:nvSpPr>
          <p:cNvPr id="15" name="Text 11"/>
          <p:cNvSpPr/>
          <p:nvPr/>
        </p:nvSpPr>
        <p:spPr>
          <a:xfrm>
            <a:off x="4617720" y="2173159"/>
            <a:ext cx="2304288" cy="603504"/>
          </a:xfrm>
          <a:prstGeom prst="rect">
            <a:avLst/>
          </a:prstGeom>
          <a:noFill/>
          <a:ln/>
        </p:spPr>
        <p:txBody>
          <a:bodyPr wrap="square" lIns="0" tIns="0" rIns="0" bIns="0" rtlCol="0" anchor="ctr"/>
          <a:lstStyle/>
          <a:p>
            <a:pPr marL="0" indent="0">
              <a:buNone/>
            </a:pPr>
            <a:r>
              <a:rPr lang="en-US" sz="4000" b="1" dirty="0">
                <a:solidFill>
                  <a:srgbClr val="5B4BD6"/>
                </a:solidFill>
                <a:latin typeface="Arial" pitchFamily="34" charset="0"/>
                <a:ea typeface="Arial" pitchFamily="34" charset="-122"/>
                <a:cs typeface="Arial" pitchFamily="34" charset="-120"/>
              </a:rPr>
              <a:t>Q</a:t>
            </a:r>
            <a:endParaRPr lang="en-US" sz="4000" dirty="0"/>
          </a:p>
        </p:txBody>
      </p:sp>
      <p:sp>
        <p:nvSpPr>
          <p:cNvPr id="16" name="Text 12"/>
          <p:cNvSpPr/>
          <p:nvPr/>
        </p:nvSpPr>
        <p:spPr>
          <a:xfrm>
            <a:off x="4617720" y="2868103"/>
            <a:ext cx="2304288"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Questionnaire</a:t>
            </a:r>
            <a:endParaRPr lang="en-US" sz="2000" dirty="0"/>
          </a:p>
        </p:txBody>
      </p:sp>
      <p:sp>
        <p:nvSpPr>
          <p:cNvPr id="17" name="Text 13"/>
          <p:cNvSpPr/>
          <p:nvPr/>
        </p:nvSpPr>
        <p:spPr>
          <a:xfrm>
            <a:off x="4617720" y="3307015"/>
            <a:ext cx="2944368" cy="941832"/>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Structured questionnaire responses on a configured cadence.</a:t>
            </a:r>
            <a:endParaRPr lang="en-US" sz="1800" dirty="0"/>
          </a:p>
        </p:txBody>
      </p:sp>
      <p:sp>
        <p:nvSpPr>
          <p:cNvPr id="18" name="Shape 14"/>
          <p:cNvSpPr/>
          <p:nvPr/>
        </p:nvSpPr>
        <p:spPr>
          <a:xfrm>
            <a:off x="8019288" y="1971991"/>
            <a:ext cx="3401568" cy="2423160"/>
          </a:xfrm>
          <a:prstGeom prst="roundRect">
            <a:avLst>
              <a:gd name="adj" fmla="val 5283"/>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19" name="Shape 15"/>
          <p:cNvSpPr/>
          <p:nvPr/>
        </p:nvSpPr>
        <p:spPr>
          <a:xfrm>
            <a:off x="10716768" y="2173159"/>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20" name="Image 2" descr="icons/FiActivity_w.png"/>
          <p:cNvPicPr>
            <a:picLocks noChangeAspect="1"/>
          </p:cNvPicPr>
          <p:nvPr/>
        </p:nvPicPr>
        <p:blipFill>
          <a:blip r:embed="rId5"/>
          <a:stretch>
            <a:fillRect/>
          </a:stretch>
        </p:blipFill>
        <p:spPr>
          <a:xfrm>
            <a:off x="10778581" y="2234972"/>
            <a:ext cx="351861" cy="351861"/>
          </a:xfrm>
          <a:prstGeom prst="rect">
            <a:avLst/>
          </a:prstGeom>
        </p:spPr>
      </p:pic>
      <p:sp>
        <p:nvSpPr>
          <p:cNvPr id="21" name="Text 16"/>
          <p:cNvSpPr/>
          <p:nvPr/>
        </p:nvSpPr>
        <p:spPr>
          <a:xfrm>
            <a:off x="8247888" y="2173159"/>
            <a:ext cx="2304288" cy="603504"/>
          </a:xfrm>
          <a:prstGeom prst="rect">
            <a:avLst/>
          </a:prstGeom>
          <a:noFill/>
          <a:ln/>
        </p:spPr>
        <p:txBody>
          <a:bodyPr wrap="square" lIns="0" tIns="0" rIns="0" bIns="0" rtlCol="0" anchor="ctr"/>
          <a:lstStyle/>
          <a:p>
            <a:pPr marL="0" indent="0">
              <a:buNone/>
            </a:pPr>
            <a:r>
              <a:rPr lang="en-US" sz="4000" b="1" dirty="0">
                <a:solidFill>
                  <a:srgbClr val="FFFFFF"/>
                </a:solidFill>
                <a:latin typeface="Arial" pitchFamily="34" charset="0"/>
                <a:ea typeface="Arial" pitchFamily="34" charset="-122"/>
                <a:cs typeface="Arial" pitchFamily="34" charset="-120"/>
              </a:rPr>
              <a:t>R</a:t>
            </a:r>
            <a:endParaRPr lang="en-US" sz="4000" dirty="0"/>
          </a:p>
        </p:txBody>
      </p:sp>
      <p:sp>
        <p:nvSpPr>
          <p:cNvPr id="22" name="Text 17"/>
          <p:cNvSpPr/>
          <p:nvPr/>
        </p:nvSpPr>
        <p:spPr>
          <a:xfrm>
            <a:off x="8247888" y="2868103"/>
            <a:ext cx="2304288" cy="365760"/>
          </a:xfrm>
          <a:prstGeom prst="rect">
            <a:avLst/>
          </a:prstGeom>
          <a:noFill/>
          <a:ln/>
        </p:spPr>
        <p:txBody>
          <a:bodyPr wrap="square" lIns="0" tIns="0" rIns="0" bIns="0" rtlCol="0" anchor="t"/>
          <a:lstStyle/>
          <a:p>
            <a:pPr marL="0" indent="0">
              <a:lnSpc>
                <a:spcPct val="110000"/>
              </a:lnSpc>
              <a:buNone/>
            </a:pPr>
            <a:r>
              <a:rPr lang="en-US" sz="2000" b="1" dirty="0">
                <a:solidFill>
                  <a:srgbClr val="FFFFFF"/>
                </a:solidFill>
                <a:latin typeface="Arial" pitchFamily="34" charset="0"/>
                <a:ea typeface="Arial" pitchFamily="34" charset="-122"/>
                <a:cs typeface="Arial" pitchFamily="34" charset="-120"/>
              </a:rPr>
              <a:t>Biometric data</a:t>
            </a:r>
            <a:endParaRPr lang="en-US" sz="2000" dirty="0"/>
          </a:p>
        </p:txBody>
      </p:sp>
      <p:sp>
        <p:nvSpPr>
          <p:cNvPr id="23" name="Text 18"/>
          <p:cNvSpPr/>
          <p:nvPr/>
        </p:nvSpPr>
        <p:spPr>
          <a:xfrm>
            <a:off x="8247888" y="3307015"/>
            <a:ext cx="2944368" cy="941832"/>
          </a:xfrm>
          <a:prstGeom prst="rect">
            <a:avLst/>
          </a:prstGeom>
          <a:noFill/>
          <a:ln/>
        </p:spPr>
        <p:txBody>
          <a:bodyPr wrap="square" lIns="0" tIns="0" rIns="0" bIns="0" rtlCol="0" anchor="t"/>
          <a:lstStyle/>
          <a:p>
            <a:pPr marL="0" indent="0">
              <a:lnSpc>
                <a:spcPct val="115000"/>
              </a:lnSpc>
              <a:buNone/>
            </a:pPr>
            <a:r>
              <a:rPr lang="en-US" sz="1800" dirty="0">
                <a:solidFill>
                  <a:srgbClr val="E7E3FC"/>
                </a:solidFill>
                <a:latin typeface="Arial" pitchFamily="34" charset="0"/>
                <a:ea typeface="Arial" pitchFamily="34" charset="-122"/>
                <a:cs typeface="Arial" pitchFamily="34" charset="-120"/>
              </a:rPr>
              <a:t>Device-generated wellness signals from connected biometrics.</a:t>
            </a:r>
            <a:endParaRPr lang="en-US" sz="1800" dirty="0"/>
          </a:p>
        </p:txBody>
      </p:sp>
      <p:sp>
        <p:nvSpPr>
          <p:cNvPr id="24" name="Shape 19"/>
          <p:cNvSpPr/>
          <p:nvPr/>
        </p:nvSpPr>
        <p:spPr>
          <a:xfrm>
            <a:off x="758952" y="4623751"/>
            <a:ext cx="10671048" cy="1097280"/>
          </a:xfrm>
          <a:prstGeom prst="roundRect">
            <a:avLst>
              <a:gd name="adj" fmla="val 10000"/>
            </a:avLst>
          </a:prstGeom>
          <a:solidFill>
            <a:srgbClr val="E8E7F8"/>
          </a:solidFill>
          <a:ln w="12700">
            <a:solidFill>
              <a:srgbClr val="E8E7F8"/>
            </a:solidFill>
            <a:prstDash val="solid"/>
          </a:ln>
        </p:spPr>
        <p:txBody>
          <a:bodyPr/>
          <a:lstStyle/>
          <a:p>
            <a:endParaRPr lang="en-US"/>
          </a:p>
        </p:txBody>
      </p:sp>
      <p:sp>
        <p:nvSpPr>
          <p:cNvPr id="25" name="Text 20"/>
          <p:cNvSpPr/>
          <p:nvPr/>
        </p:nvSpPr>
        <p:spPr>
          <a:xfrm>
            <a:off x="1033272" y="4623751"/>
            <a:ext cx="10122408" cy="1097280"/>
          </a:xfrm>
          <a:prstGeom prst="rect">
            <a:avLst/>
          </a:prstGeom>
          <a:noFill/>
          <a:ln/>
        </p:spPr>
        <p:txBody>
          <a:bodyPr wrap="square" lIns="0" tIns="0" rIns="0" bIns="0" rtlCol="0" anchor="ctr"/>
          <a:lstStyle/>
          <a:p>
            <a:pPr marL="0" indent="0">
              <a:lnSpc>
                <a:spcPct val="115000"/>
              </a:lnSpc>
              <a:buNone/>
            </a:pPr>
            <a:r>
              <a:rPr lang="en-US" sz="1800" b="1" dirty="0">
                <a:solidFill>
                  <a:srgbClr val="5B4BD6"/>
                </a:solidFill>
                <a:latin typeface="Arial" pitchFamily="34" charset="0"/>
                <a:ea typeface="Arial" pitchFamily="34" charset="-122"/>
                <a:cs typeface="Arial" pitchFamily="34" charset="-120"/>
              </a:rPr>
              <a:t>P·Q·R DATA SYSTEM:  </a:t>
            </a:r>
            <a:r>
              <a:rPr lang="en-US" sz="1800" dirty="0">
                <a:solidFill>
                  <a:srgbClr val="16162E"/>
                </a:solidFill>
                <a:latin typeface="Arial" pitchFamily="34" charset="0"/>
                <a:ea typeface="Arial" pitchFamily="34" charset="-122"/>
                <a:cs typeface="Arial" pitchFamily="34" charset="-120"/>
              </a:rPr>
              <a:t>raw information is organized into structured summaries, configurable against customer-selected quality measures and applicable CMS and NCQA specifications, as interpreted by the IPA's compliance and clinical teams.</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5FA"/>
        </a:solidFill>
        <a:effectLst/>
      </p:bgPr>
    </p:bg>
    <p:spTree>
      <p:nvGrpSpPr>
        <p:cNvPr id="1" name=""/>
        <p:cNvGrpSpPr/>
        <p:nvPr/>
      </p:nvGrpSpPr>
      <p:grpSpPr>
        <a:xfrm>
          <a:off x="0" y="0"/>
          <a:ext cx="0" cy="0"/>
          <a:chOff x="0" y="0"/>
          <a:chExt cx="0" cy="0"/>
        </a:xfrm>
      </p:grpSpPr>
      <p:sp>
        <p:nvSpPr>
          <p:cNvPr id="2" name="Shape 0"/>
          <p:cNvSpPr/>
          <p:nvPr/>
        </p:nvSpPr>
        <p:spPr>
          <a:xfrm>
            <a:off x="758952" y="384048"/>
            <a:ext cx="4262933" cy="420624"/>
          </a:xfrm>
          <a:prstGeom prst="roundRect">
            <a:avLst>
              <a:gd name="adj" fmla="val 50000"/>
            </a:avLst>
          </a:prstGeom>
          <a:solidFill>
            <a:srgbClr val="5B4BD6"/>
          </a:solidFill>
          <a:ln w="12700">
            <a:solidFill>
              <a:srgbClr val="5B4BD6"/>
            </a:solidFill>
            <a:prstDash val="solid"/>
          </a:ln>
          <a:effectLst>
            <a:outerShdw blurRad="152400" dist="25400" dir="5400000" algn="bl" rotWithShape="0">
              <a:srgbClr val="5B4BD6">
                <a:alpha val="35000"/>
              </a:srgbClr>
            </a:outerShdw>
          </a:effectLst>
        </p:spPr>
        <p:txBody>
          <a:bodyPr/>
          <a:lstStyle/>
          <a:p>
            <a:endParaRPr lang="en-US"/>
          </a:p>
        </p:txBody>
      </p:sp>
      <p:sp>
        <p:nvSpPr>
          <p:cNvPr id="3" name="Text 1"/>
          <p:cNvSpPr/>
          <p:nvPr/>
        </p:nvSpPr>
        <p:spPr>
          <a:xfrm>
            <a:off x="758952" y="384048"/>
            <a:ext cx="4262933" cy="420624"/>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HOW IPA OPERATORS USE IT</a:t>
            </a:r>
            <a:endParaRPr lang="en-US" sz="1800" dirty="0"/>
          </a:p>
        </p:txBody>
      </p:sp>
      <p:sp>
        <p:nvSpPr>
          <p:cNvPr id="4" name="Text 2"/>
          <p:cNvSpPr/>
          <p:nvPr/>
        </p:nvSpPr>
        <p:spPr>
          <a:xfrm>
            <a:off x="758952" y="715242"/>
            <a:ext cx="10671048" cy="713232"/>
          </a:xfrm>
          <a:prstGeom prst="rect">
            <a:avLst/>
          </a:prstGeom>
          <a:noFill/>
          <a:ln/>
        </p:spPr>
        <p:txBody>
          <a:bodyPr wrap="square" lIns="0" tIns="0" rIns="0" bIns="0" rtlCol="0" anchor="ctr"/>
          <a:lstStyle/>
          <a:p>
            <a:pPr marL="0" indent="0" algn="l">
              <a:buNone/>
            </a:pPr>
            <a:r>
              <a:rPr lang="en-US" sz="3200" b="1" dirty="0">
                <a:solidFill>
                  <a:srgbClr val="16162E"/>
                </a:solidFill>
                <a:latin typeface="Arial" pitchFamily="34" charset="0"/>
                <a:ea typeface="Arial" pitchFamily="34" charset="-122"/>
                <a:cs typeface="Arial" pitchFamily="34" charset="-120"/>
              </a:rPr>
              <a:t>Core capabilities for IPA operators</a:t>
            </a:r>
            <a:endParaRPr lang="en-US" sz="3200" dirty="0"/>
          </a:p>
        </p:txBody>
      </p:sp>
      <p:sp>
        <p:nvSpPr>
          <p:cNvPr id="5" name="Shape 3"/>
          <p:cNvSpPr/>
          <p:nvPr/>
        </p:nvSpPr>
        <p:spPr>
          <a:xfrm>
            <a:off x="758952" y="1347487"/>
            <a:ext cx="5221224" cy="2148840"/>
          </a:xfrm>
          <a:prstGeom prst="roundRect">
            <a:avLst>
              <a:gd name="adj" fmla="val 595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6" name="Shape 4"/>
          <p:cNvSpPr/>
          <p:nvPr/>
        </p:nvSpPr>
        <p:spPr>
          <a:xfrm>
            <a:off x="5276088" y="1548655"/>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7" name="Image 0" descr="icons/FiTrendingUp_i.png"/>
          <p:cNvPicPr>
            <a:picLocks noChangeAspect="1"/>
          </p:cNvPicPr>
          <p:nvPr/>
        </p:nvPicPr>
        <p:blipFill>
          <a:blip r:embed="rId3"/>
          <a:stretch>
            <a:fillRect/>
          </a:stretch>
        </p:blipFill>
        <p:spPr>
          <a:xfrm>
            <a:off x="5337901" y="1610468"/>
            <a:ext cx="351861" cy="351861"/>
          </a:xfrm>
          <a:prstGeom prst="rect">
            <a:avLst/>
          </a:prstGeom>
        </p:spPr>
      </p:pic>
      <p:sp>
        <p:nvSpPr>
          <p:cNvPr id="8" name="Text 5"/>
          <p:cNvSpPr/>
          <p:nvPr/>
        </p:nvSpPr>
        <p:spPr>
          <a:xfrm>
            <a:off x="987552" y="1548655"/>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Proactive care management</a:t>
            </a:r>
            <a:endParaRPr lang="en-US" sz="2000" dirty="0"/>
          </a:p>
        </p:txBody>
      </p:sp>
      <p:sp>
        <p:nvSpPr>
          <p:cNvPr id="9" name="Text 6"/>
          <p:cNvSpPr/>
          <p:nvPr/>
        </p:nvSpPr>
        <p:spPr>
          <a:xfrm>
            <a:off x="987552" y="1987567"/>
            <a:ext cx="4764024" cy="136245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Supports proactive care management and efficient resource planning under capitated arrangements.</a:t>
            </a:r>
            <a:endParaRPr lang="en-US" sz="1800" dirty="0"/>
          </a:p>
        </p:txBody>
      </p:sp>
      <p:sp>
        <p:nvSpPr>
          <p:cNvPr id="10" name="Shape 7"/>
          <p:cNvSpPr/>
          <p:nvPr/>
        </p:nvSpPr>
        <p:spPr>
          <a:xfrm>
            <a:off x="6208776" y="1347487"/>
            <a:ext cx="5221224" cy="2148840"/>
          </a:xfrm>
          <a:prstGeom prst="roundRect">
            <a:avLst>
              <a:gd name="adj" fmla="val 595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1" name="Shape 8"/>
          <p:cNvSpPr/>
          <p:nvPr/>
        </p:nvSpPr>
        <p:spPr>
          <a:xfrm>
            <a:off x="10725912" y="1548655"/>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2" name="Image 1" descr="icons/FiClock_i.png"/>
          <p:cNvPicPr>
            <a:picLocks noChangeAspect="1"/>
          </p:cNvPicPr>
          <p:nvPr/>
        </p:nvPicPr>
        <p:blipFill>
          <a:blip r:embed="rId4"/>
          <a:stretch>
            <a:fillRect/>
          </a:stretch>
        </p:blipFill>
        <p:spPr>
          <a:xfrm>
            <a:off x="10787725" y="1610468"/>
            <a:ext cx="351861" cy="351861"/>
          </a:xfrm>
          <a:prstGeom prst="rect">
            <a:avLst/>
          </a:prstGeom>
        </p:spPr>
      </p:pic>
      <p:sp>
        <p:nvSpPr>
          <p:cNvPr id="13" name="Text 9"/>
          <p:cNvSpPr/>
          <p:nvPr/>
        </p:nvSpPr>
        <p:spPr>
          <a:xfrm>
            <a:off x="6437376" y="1548655"/>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Configured analysis cadence</a:t>
            </a:r>
            <a:endParaRPr lang="en-US" sz="2000" dirty="0"/>
          </a:p>
        </p:txBody>
      </p:sp>
      <p:sp>
        <p:nvSpPr>
          <p:cNvPr id="14" name="Text 10"/>
          <p:cNvSpPr/>
          <p:nvPr/>
        </p:nvSpPr>
        <p:spPr>
          <a:xfrm>
            <a:off x="6437376" y="1987567"/>
            <a:ext cx="4764024" cy="136245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Patient-reported and device-generated data is periodically analyzed under configured workflows to support clinician review.</a:t>
            </a:r>
            <a:endParaRPr lang="en-US" sz="1800" dirty="0"/>
          </a:p>
        </p:txBody>
      </p:sp>
      <p:sp>
        <p:nvSpPr>
          <p:cNvPr id="15" name="Shape 11"/>
          <p:cNvSpPr/>
          <p:nvPr/>
        </p:nvSpPr>
        <p:spPr>
          <a:xfrm>
            <a:off x="758952" y="3697495"/>
            <a:ext cx="5221224" cy="2148840"/>
          </a:xfrm>
          <a:prstGeom prst="roundRect">
            <a:avLst>
              <a:gd name="adj" fmla="val 595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6" name="Shape 12"/>
          <p:cNvSpPr/>
          <p:nvPr/>
        </p:nvSpPr>
        <p:spPr>
          <a:xfrm>
            <a:off x="5276088" y="3898663"/>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7" name="Image 2" descr="icons/FiBell_i.png"/>
          <p:cNvPicPr>
            <a:picLocks noChangeAspect="1"/>
          </p:cNvPicPr>
          <p:nvPr/>
        </p:nvPicPr>
        <p:blipFill>
          <a:blip r:embed="rId5"/>
          <a:stretch>
            <a:fillRect/>
          </a:stretch>
        </p:blipFill>
        <p:spPr>
          <a:xfrm>
            <a:off x="5337901" y="3960476"/>
            <a:ext cx="351861" cy="351861"/>
          </a:xfrm>
          <a:prstGeom prst="rect">
            <a:avLst/>
          </a:prstGeom>
        </p:spPr>
      </p:pic>
      <p:sp>
        <p:nvSpPr>
          <p:cNvPr id="18" name="Text 13"/>
          <p:cNvSpPr/>
          <p:nvPr/>
        </p:nvSpPr>
        <p:spPr>
          <a:xfrm>
            <a:off x="987552" y="3898663"/>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Configured clinical alerting</a:t>
            </a:r>
            <a:endParaRPr lang="en-US" sz="2000" dirty="0"/>
          </a:p>
        </p:txBody>
      </p:sp>
      <p:sp>
        <p:nvSpPr>
          <p:cNvPr id="19" name="Text 14"/>
          <p:cNvSpPr/>
          <p:nvPr/>
        </p:nvSpPr>
        <p:spPr>
          <a:xfrm>
            <a:off x="987552" y="4337575"/>
            <a:ext cx="4764024" cy="136245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Not a substitute for emergency services. Alerting may route selected readings to designated clinical staff under customer protocols.</a:t>
            </a:r>
            <a:endParaRPr lang="en-US" sz="1800" dirty="0"/>
          </a:p>
        </p:txBody>
      </p:sp>
      <p:sp>
        <p:nvSpPr>
          <p:cNvPr id="20" name="Shape 15"/>
          <p:cNvSpPr/>
          <p:nvPr/>
        </p:nvSpPr>
        <p:spPr>
          <a:xfrm>
            <a:off x="6208776" y="3697495"/>
            <a:ext cx="5221224" cy="2148840"/>
          </a:xfrm>
          <a:prstGeom prst="roundRect">
            <a:avLst>
              <a:gd name="adj" fmla="val 5957"/>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21" name="Shape 16"/>
          <p:cNvSpPr/>
          <p:nvPr/>
        </p:nvSpPr>
        <p:spPr>
          <a:xfrm>
            <a:off x="10725912" y="3898663"/>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22" name="Image 3" descr="icons/FiLock_w.png"/>
          <p:cNvPicPr>
            <a:picLocks noChangeAspect="1"/>
          </p:cNvPicPr>
          <p:nvPr/>
        </p:nvPicPr>
        <p:blipFill>
          <a:blip r:embed="rId6"/>
          <a:stretch>
            <a:fillRect/>
          </a:stretch>
        </p:blipFill>
        <p:spPr>
          <a:xfrm>
            <a:off x="10787725" y="3960476"/>
            <a:ext cx="351861" cy="351861"/>
          </a:xfrm>
          <a:prstGeom prst="rect">
            <a:avLst/>
          </a:prstGeom>
        </p:spPr>
      </p:pic>
      <p:sp>
        <p:nvSpPr>
          <p:cNvPr id="23" name="Text 17"/>
          <p:cNvSpPr/>
          <p:nvPr/>
        </p:nvSpPr>
        <p:spPr>
          <a:xfrm>
            <a:off x="6437376" y="3898663"/>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FFFFFF"/>
                </a:solidFill>
                <a:latin typeface="Arial" pitchFamily="34" charset="0"/>
                <a:ea typeface="Arial" pitchFamily="34" charset="-122"/>
                <a:cs typeface="Arial" pitchFamily="34" charset="-120"/>
              </a:rPr>
              <a:t>BioSignBox™ identity assurance</a:t>
            </a:r>
            <a:endParaRPr lang="en-US" sz="2000" dirty="0"/>
          </a:p>
        </p:txBody>
      </p:sp>
      <p:sp>
        <p:nvSpPr>
          <p:cNvPr id="24" name="Text 18"/>
          <p:cNvSpPr/>
          <p:nvPr/>
        </p:nvSpPr>
        <p:spPr>
          <a:xfrm>
            <a:off x="6437376" y="4337575"/>
            <a:ext cx="4764024" cy="1362456"/>
          </a:xfrm>
          <a:prstGeom prst="rect">
            <a:avLst/>
          </a:prstGeom>
          <a:noFill/>
          <a:ln/>
        </p:spPr>
        <p:txBody>
          <a:bodyPr wrap="square" lIns="0" tIns="0" rIns="0" bIns="0" rtlCol="0" anchor="t"/>
          <a:lstStyle/>
          <a:p>
            <a:pPr marL="0" indent="0">
              <a:lnSpc>
                <a:spcPct val="115000"/>
              </a:lnSpc>
              <a:buNone/>
            </a:pPr>
            <a:r>
              <a:rPr lang="en-US" sz="1800" dirty="0">
                <a:solidFill>
                  <a:srgbClr val="E7E3FC"/>
                </a:solidFill>
                <a:latin typeface="Arial" pitchFamily="34" charset="0"/>
                <a:ea typeface="Arial" pitchFamily="34" charset="-122"/>
                <a:cs typeface="Arial" pitchFamily="34" charset="-120"/>
              </a:rPr>
              <a:t>Auditable data-integrity workflows under HIPAA-supportive safeguards, clear notices, applicable consent, and retention controls.</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5FA"/>
        </a:solidFill>
        <a:effectLst/>
      </p:bgPr>
    </p:bg>
    <p:spTree>
      <p:nvGrpSpPr>
        <p:cNvPr id="1" name=""/>
        <p:cNvGrpSpPr/>
        <p:nvPr/>
      </p:nvGrpSpPr>
      <p:grpSpPr>
        <a:xfrm>
          <a:off x="0" y="0"/>
          <a:ext cx="0" cy="0"/>
          <a:chOff x="0" y="0"/>
          <a:chExt cx="0" cy="0"/>
        </a:xfrm>
      </p:grpSpPr>
      <p:sp>
        <p:nvSpPr>
          <p:cNvPr id="2" name="Shape 0"/>
          <p:cNvSpPr/>
          <p:nvPr/>
        </p:nvSpPr>
        <p:spPr>
          <a:xfrm>
            <a:off x="758952" y="384048"/>
            <a:ext cx="4262933" cy="420624"/>
          </a:xfrm>
          <a:prstGeom prst="roundRect">
            <a:avLst>
              <a:gd name="adj" fmla="val 50000"/>
            </a:avLst>
          </a:prstGeom>
          <a:solidFill>
            <a:srgbClr val="5B4BD6"/>
          </a:solidFill>
          <a:ln w="12700">
            <a:solidFill>
              <a:srgbClr val="5B4BD6"/>
            </a:solidFill>
            <a:prstDash val="solid"/>
          </a:ln>
          <a:effectLst>
            <a:outerShdw blurRad="152400" dist="25400" dir="5400000" algn="bl" rotWithShape="0">
              <a:srgbClr val="5B4BD6">
                <a:alpha val="35000"/>
              </a:srgbClr>
            </a:outerShdw>
          </a:effectLst>
        </p:spPr>
        <p:txBody>
          <a:bodyPr/>
          <a:lstStyle/>
          <a:p>
            <a:endParaRPr lang="en-US"/>
          </a:p>
        </p:txBody>
      </p:sp>
      <p:sp>
        <p:nvSpPr>
          <p:cNvPr id="3" name="Text 1"/>
          <p:cNvSpPr/>
          <p:nvPr/>
        </p:nvSpPr>
        <p:spPr>
          <a:xfrm>
            <a:off x="758952" y="384048"/>
            <a:ext cx="4262933" cy="420624"/>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CONFIGURED REVIEW WINDOW</a:t>
            </a:r>
            <a:endParaRPr lang="en-US" sz="1800" dirty="0"/>
          </a:p>
        </p:txBody>
      </p:sp>
      <p:sp>
        <p:nvSpPr>
          <p:cNvPr id="4" name="Text 2"/>
          <p:cNvSpPr/>
          <p:nvPr/>
        </p:nvSpPr>
        <p:spPr>
          <a:xfrm>
            <a:off x="758952" y="715242"/>
            <a:ext cx="10671048" cy="713232"/>
          </a:xfrm>
          <a:prstGeom prst="rect">
            <a:avLst/>
          </a:prstGeom>
          <a:noFill/>
          <a:ln/>
        </p:spPr>
        <p:txBody>
          <a:bodyPr wrap="square" lIns="0" tIns="0" rIns="0" bIns="0" rtlCol="0" anchor="ctr"/>
          <a:lstStyle/>
          <a:p>
            <a:pPr marL="0" indent="0" algn="l">
              <a:buNone/>
            </a:pPr>
            <a:r>
              <a:rPr lang="en-US" sz="3200" b="1" dirty="0">
                <a:solidFill>
                  <a:srgbClr val="16162E"/>
                </a:solidFill>
                <a:latin typeface="Arial" pitchFamily="34" charset="0"/>
                <a:ea typeface="Arial" pitchFamily="34" charset="-122"/>
                <a:cs typeface="Arial" pitchFamily="34" charset="-120"/>
              </a:rPr>
              <a:t>Documentation review lifecycle</a:t>
            </a:r>
            <a:endParaRPr lang="en-US" sz="3200" dirty="0"/>
          </a:p>
        </p:txBody>
      </p:sp>
      <p:sp>
        <p:nvSpPr>
          <p:cNvPr id="5" name="Shape 3"/>
          <p:cNvSpPr/>
          <p:nvPr/>
        </p:nvSpPr>
        <p:spPr>
          <a:xfrm>
            <a:off x="758952" y="1427873"/>
            <a:ext cx="2487168" cy="2788920"/>
          </a:xfrm>
          <a:prstGeom prst="roundRect">
            <a:avLst>
              <a:gd name="adj" fmla="val 514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6" name="Shape 4"/>
          <p:cNvSpPr/>
          <p:nvPr/>
        </p:nvSpPr>
        <p:spPr>
          <a:xfrm>
            <a:off x="987552" y="1601609"/>
            <a:ext cx="347472" cy="347472"/>
          </a:xfrm>
          <a:prstGeom prst="roundRect">
            <a:avLst>
              <a:gd name="adj" fmla="val 28947"/>
            </a:avLst>
          </a:prstGeom>
          <a:solidFill>
            <a:srgbClr val="EEECFB"/>
          </a:solidFill>
          <a:ln w="12700">
            <a:solidFill>
              <a:srgbClr val="EEECFB"/>
            </a:solidFill>
            <a:prstDash val="solid"/>
          </a:ln>
        </p:spPr>
        <p:txBody>
          <a:bodyPr/>
          <a:lstStyle/>
          <a:p>
            <a:endParaRPr lang="en-US"/>
          </a:p>
        </p:txBody>
      </p:sp>
      <p:pic>
        <p:nvPicPr>
          <p:cNvPr id="7" name="Image 0" descr="icons/FiFilePlus_i.png"/>
          <p:cNvPicPr>
            <a:picLocks noChangeAspect="1"/>
          </p:cNvPicPr>
          <p:nvPr/>
        </p:nvPicPr>
        <p:blipFill>
          <a:blip r:embed="rId3"/>
          <a:stretch>
            <a:fillRect/>
          </a:stretch>
        </p:blipFill>
        <p:spPr>
          <a:xfrm>
            <a:off x="1032723" y="1646780"/>
            <a:ext cx="257129" cy="257129"/>
          </a:xfrm>
          <a:prstGeom prst="rect">
            <a:avLst/>
          </a:prstGeom>
        </p:spPr>
      </p:pic>
      <p:sp>
        <p:nvSpPr>
          <p:cNvPr id="8" name="Text 5"/>
          <p:cNvSpPr/>
          <p:nvPr/>
        </p:nvSpPr>
        <p:spPr>
          <a:xfrm>
            <a:off x="1444752" y="1629041"/>
            <a:ext cx="1572768" cy="292608"/>
          </a:xfrm>
          <a:prstGeom prst="rect">
            <a:avLst/>
          </a:prstGeom>
          <a:noFill/>
          <a:ln/>
        </p:spPr>
        <p:txBody>
          <a:bodyPr wrap="square" lIns="0" tIns="0" rIns="0" bIns="0" rtlCol="0" anchor="ctr"/>
          <a:lstStyle/>
          <a:p>
            <a:pPr marL="0" indent="0">
              <a:buNone/>
            </a:pPr>
            <a:r>
              <a:rPr lang="en-US" sz="1800" kern="0" spc="100" dirty="0">
                <a:solidFill>
                  <a:srgbClr val="8C7DF0"/>
                </a:solidFill>
                <a:latin typeface="Arial" pitchFamily="34" charset="0"/>
                <a:ea typeface="Arial" pitchFamily="34" charset="-122"/>
                <a:cs typeface="Arial" pitchFamily="34" charset="-120"/>
              </a:rPr>
              <a:t>STEP 1</a:t>
            </a:r>
            <a:endParaRPr lang="en-US" sz="1800" dirty="0"/>
          </a:p>
        </p:txBody>
      </p:sp>
      <p:sp>
        <p:nvSpPr>
          <p:cNvPr id="9" name="Text 6"/>
          <p:cNvSpPr/>
          <p:nvPr/>
        </p:nvSpPr>
        <p:spPr>
          <a:xfrm>
            <a:off x="987552" y="2013089"/>
            <a:ext cx="2029968" cy="713232"/>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Item enters workflow</a:t>
            </a:r>
            <a:endParaRPr lang="en-US" sz="2000" dirty="0"/>
          </a:p>
        </p:txBody>
      </p:sp>
      <p:sp>
        <p:nvSpPr>
          <p:cNvPr id="10" name="Text 7"/>
          <p:cNvSpPr/>
          <p:nvPr/>
        </p:nvSpPr>
        <p:spPr>
          <a:xfrm>
            <a:off x="987552" y="2799473"/>
            <a:ext cx="2029968" cy="1271016"/>
          </a:xfrm>
          <a:prstGeom prst="rect">
            <a:avLst/>
          </a:prstGeom>
          <a:noFill/>
          <a:ln/>
        </p:spPr>
        <p:txBody>
          <a:bodyPr wrap="square" lIns="0" tIns="0" rIns="0" bIns="0" rtlCol="0" anchor="t"/>
          <a:lstStyle/>
          <a:p>
            <a:pPr marL="0" indent="0">
              <a:lnSpc>
                <a:spcPct val="115000"/>
              </a:lnSpc>
              <a:buNone/>
            </a:pPr>
            <a:r>
              <a:rPr lang="en-US" sz="1600" dirty="0">
                <a:solidFill>
                  <a:srgbClr val="6B6B85"/>
                </a:solidFill>
                <a:latin typeface="Arial" pitchFamily="34" charset="0"/>
                <a:ea typeface="Arial" pitchFamily="34" charset="-122"/>
                <a:cs typeface="Arial" pitchFamily="34" charset="-120"/>
              </a:rPr>
              <a:t>A documentation prompt or review item is created.</a:t>
            </a:r>
            <a:endParaRPr lang="en-US" sz="1600" dirty="0"/>
          </a:p>
        </p:txBody>
      </p:sp>
      <p:sp>
        <p:nvSpPr>
          <p:cNvPr id="11" name="Shape 8"/>
          <p:cNvSpPr/>
          <p:nvPr/>
        </p:nvSpPr>
        <p:spPr>
          <a:xfrm>
            <a:off x="3483864" y="1427873"/>
            <a:ext cx="2487168" cy="2788920"/>
          </a:xfrm>
          <a:prstGeom prst="roundRect">
            <a:avLst>
              <a:gd name="adj" fmla="val 514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2" name="Shape 9"/>
          <p:cNvSpPr/>
          <p:nvPr/>
        </p:nvSpPr>
        <p:spPr>
          <a:xfrm>
            <a:off x="3712464" y="1601609"/>
            <a:ext cx="347472" cy="347472"/>
          </a:xfrm>
          <a:prstGeom prst="roundRect">
            <a:avLst>
              <a:gd name="adj" fmla="val 28947"/>
            </a:avLst>
          </a:prstGeom>
          <a:solidFill>
            <a:srgbClr val="EEECFB"/>
          </a:solidFill>
          <a:ln w="12700">
            <a:solidFill>
              <a:srgbClr val="EEECFB"/>
            </a:solidFill>
            <a:prstDash val="solid"/>
          </a:ln>
        </p:spPr>
        <p:txBody>
          <a:bodyPr/>
          <a:lstStyle/>
          <a:p>
            <a:endParaRPr lang="en-US"/>
          </a:p>
        </p:txBody>
      </p:sp>
      <p:pic>
        <p:nvPicPr>
          <p:cNvPr id="13" name="Image 1" descr="icons/FiUserCheck_i.png"/>
          <p:cNvPicPr>
            <a:picLocks noChangeAspect="1"/>
          </p:cNvPicPr>
          <p:nvPr/>
        </p:nvPicPr>
        <p:blipFill>
          <a:blip r:embed="rId4"/>
          <a:stretch>
            <a:fillRect/>
          </a:stretch>
        </p:blipFill>
        <p:spPr>
          <a:xfrm>
            <a:off x="3757635" y="1646780"/>
            <a:ext cx="257129" cy="257129"/>
          </a:xfrm>
          <a:prstGeom prst="rect">
            <a:avLst/>
          </a:prstGeom>
        </p:spPr>
      </p:pic>
      <p:sp>
        <p:nvSpPr>
          <p:cNvPr id="14" name="Text 10"/>
          <p:cNvSpPr/>
          <p:nvPr/>
        </p:nvSpPr>
        <p:spPr>
          <a:xfrm>
            <a:off x="4169664" y="1629041"/>
            <a:ext cx="1572768" cy="292608"/>
          </a:xfrm>
          <a:prstGeom prst="rect">
            <a:avLst/>
          </a:prstGeom>
          <a:noFill/>
          <a:ln/>
        </p:spPr>
        <p:txBody>
          <a:bodyPr wrap="square" lIns="0" tIns="0" rIns="0" bIns="0" rtlCol="0" anchor="ctr"/>
          <a:lstStyle/>
          <a:p>
            <a:pPr marL="0" indent="0">
              <a:buNone/>
            </a:pPr>
            <a:r>
              <a:rPr lang="en-US" sz="1800" kern="0" spc="100" dirty="0">
                <a:solidFill>
                  <a:srgbClr val="8C7DF0"/>
                </a:solidFill>
                <a:latin typeface="Arial" pitchFamily="34" charset="0"/>
                <a:ea typeface="Arial" pitchFamily="34" charset="-122"/>
                <a:cs typeface="Arial" pitchFamily="34" charset="-120"/>
              </a:rPr>
              <a:t>STEP 2</a:t>
            </a:r>
            <a:endParaRPr lang="en-US" sz="1800" dirty="0"/>
          </a:p>
        </p:txBody>
      </p:sp>
      <p:sp>
        <p:nvSpPr>
          <p:cNvPr id="15" name="Text 11"/>
          <p:cNvSpPr/>
          <p:nvPr/>
        </p:nvSpPr>
        <p:spPr>
          <a:xfrm>
            <a:off x="3712464" y="2013089"/>
            <a:ext cx="2029968" cy="713232"/>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IPA governs review</a:t>
            </a:r>
            <a:endParaRPr lang="en-US" sz="2000" dirty="0"/>
          </a:p>
        </p:txBody>
      </p:sp>
      <p:sp>
        <p:nvSpPr>
          <p:cNvPr id="16" name="Text 12"/>
          <p:cNvSpPr/>
          <p:nvPr/>
        </p:nvSpPr>
        <p:spPr>
          <a:xfrm>
            <a:off x="3712464" y="2799473"/>
            <a:ext cx="2029968" cy="1271016"/>
          </a:xfrm>
          <a:prstGeom prst="rect">
            <a:avLst/>
          </a:prstGeom>
          <a:noFill/>
          <a:ln/>
        </p:spPr>
        <p:txBody>
          <a:bodyPr wrap="square" lIns="0" tIns="0" rIns="0" bIns="0" rtlCol="0" anchor="t"/>
          <a:lstStyle/>
          <a:p>
            <a:pPr marL="0" indent="0">
              <a:lnSpc>
                <a:spcPct val="115000"/>
              </a:lnSpc>
              <a:buNone/>
            </a:pPr>
            <a:r>
              <a:rPr lang="en-US" sz="1600" dirty="0">
                <a:solidFill>
                  <a:srgbClr val="6B6B85"/>
                </a:solidFill>
                <a:latin typeface="Arial" pitchFamily="34" charset="0"/>
                <a:ea typeface="Arial" pitchFamily="34" charset="-122"/>
                <a:cs typeface="Arial" pitchFamily="34" charset="-120"/>
              </a:rPr>
              <a:t>The lifecycle is governed entirely by the IPA organization.</a:t>
            </a:r>
            <a:endParaRPr lang="en-US" sz="1600" dirty="0"/>
          </a:p>
        </p:txBody>
      </p:sp>
      <p:sp>
        <p:nvSpPr>
          <p:cNvPr id="17" name="Shape 13"/>
          <p:cNvSpPr/>
          <p:nvPr/>
        </p:nvSpPr>
        <p:spPr>
          <a:xfrm>
            <a:off x="6208776" y="1427873"/>
            <a:ext cx="2487168" cy="2788920"/>
          </a:xfrm>
          <a:prstGeom prst="roundRect">
            <a:avLst>
              <a:gd name="adj" fmla="val 514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8" name="Shape 14"/>
          <p:cNvSpPr/>
          <p:nvPr/>
        </p:nvSpPr>
        <p:spPr>
          <a:xfrm>
            <a:off x="6437376" y="1601609"/>
            <a:ext cx="347472" cy="347472"/>
          </a:xfrm>
          <a:prstGeom prst="roundRect">
            <a:avLst>
              <a:gd name="adj" fmla="val 28947"/>
            </a:avLst>
          </a:prstGeom>
          <a:solidFill>
            <a:srgbClr val="EEECFB"/>
          </a:solidFill>
          <a:ln w="12700">
            <a:solidFill>
              <a:srgbClr val="EEECFB"/>
            </a:solidFill>
            <a:prstDash val="solid"/>
          </a:ln>
        </p:spPr>
        <p:txBody>
          <a:bodyPr/>
          <a:lstStyle/>
          <a:p>
            <a:endParaRPr lang="en-US"/>
          </a:p>
        </p:txBody>
      </p:sp>
      <p:pic>
        <p:nvPicPr>
          <p:cNvPr id="19" name="Image 2" descr="icons/FiClock_i.png"/>
          <p:cNvPicPr>
            <a:picLocks noChangeAspect="1"/>
          </p:cNvPicPr>
          <p:nvPr/>
        </p:nvPicPr>
        <p:blipFill>
          <a:blip r:embed="rId5"/>
          <a:stretch>
            <a:fillRect/>
          </a:stretch>
        </p:blipFill>
        <p:spPr>
          <a:xfrm>
            <a:off x="6482547" y="1646780"/>
            <a:ext cx="257129" cy="257129"/>
          </a:xfrm>
          <a:prstGeom prst="rect">
            <a:avLst/>
          </a:prstGeom>
        </p:spPr>
      </p:pic>
      <p:sp>
        <p:nvSpPr>
          <p:cNvPr id="20" name="Text 15"/>
          <p:cNvSpPr/>
          <p:nvPr/>
        </p:nvSpPr>
        <p:spPr>
          <a:xfrm>
            <a:off x="6894576" y="1629041"/>
            <a:ext cx="1572768" cy="292608"/>
          </a:xfrm>
          <a:prstGeom prst="rect">
            <a:avLst/>
          </a:prstGeom>
          <a:noFill/>
          <a:ln/>
        </p:spPr>
        <p:txBody>
          <a:bodyPr wrap="square" lIns="0" tIns="0" rIns="0" bIns="0" rtlCol="0" anchor="ctr"/>
          <a:lstStyle/>
          <a:p>
            <a:pPr marL="0" indent="0">
              <a:buNone/>
            </a:pPr>
            <a:r>
              <a:rPr lang="en-US" sz="1800" kern="0" spc="100" dirty="0">
                <a:solidFill>
                  <a:srgbClr val="8C7DF0"/>
                </a:solidFill>
                <a:latin typeface="Arial" pitchFamily="34" charset="0"/>
                <a:ea typeface="Arial" pitchFamily="34" charset="-122"/>
                <a:cs typeface="Arial" pitchFamily="34" charset="-120"/>
              </a:rPr>
              <a:t>STEP 3</a:t>
            </a:r>
            <a:endParaRPr lang="en-US" sz="1800" dirty="0"/>
          </a:p>
        </p:txBody>
      </p:sp>
      <p:sp>
        <p:nvSpPr>
          <p:cNvPr id="21" name="Text 16"/>
          <p:cNvSpPr/>
          <p:nvPr/>
        </p:nvSpPr>
        <p:spPr>
          <a:xfrm>
            <a:off x="6437376" y="2013089"/>
            <a:ext cx="2029968" cy="713232"/>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Configured window</a:t>
            </a:r>
            <a:endParaRPr lang="en-US" sz="2000" dirty="0"/>
          </a:p>
        </p:txBody>
      </p:sp>
      <p:sp>
        <p:nvSpPr>
          <p:cNvPr id="22" name="Text 17"/>
          <p:cNvSpPr/>
          <p:nvPr/>
        </p:nvSpPr>
        <p:spPr>
          <a:xfrm>
            <a:off x="6437376" y="2799473"/>
            <a:ext cx="2029968" cy="1271016"/>
          </a:xfrm>
          <a:prstGeom prst="rect">
            <a:avLst/>
          </a:prstGeom>
          <a:noFill/>
          <a:ln/>
        </p:spPr>
        <p:txBody>
          <a:bodyPr wrap="square" lIns="0" tIns="0" rIns="0" bIns="0" rtlCol="0" anchor="t"/>
          <a:lstStyle/>
          <a:p>
            <a:pPr marL="0" indent="0">
              <a:lnSpc>
                <a:spcPct val="115000"/>
              </a:lnSpc>
              <a:buNone/>
            </a:pPr>
            <a:r>
              <a:rPr lang="en-US" sz="1600" dirty="0">
                <a:solidFill>
                  <a:srgbClr val="6B6B85"/>
                </a:solidFill>
                <a:latin typeface="Arial" pitchFamily="34" charset="0"/>
                <a:ea typeface="Arial" pitchFamily="34" charset="-122"/>
                <a:cs typeface="Arial" pitchFamily="34" charset="-120"/>
              </a:rPr>
              <a:t>No affirmative clinician action within a configured threshold like 30 days.</a:t>
            </a:r>
            <a:endParaRPr lang="en-US" sz="1600" dirty="0"/>
          </a:p>
        </p:txBody>
      </p:sp>
      <p:sp>
        <p:nvSpPr>
          <p:cNvPr id="23" name="Shape 18"/>
          <p:cNvSpPr/>
          <p:nvPr/>
        </p:nvSpPr>
        <p:spPr>
          <a:xfrm>
            <a:off x="8933688" y="1427873"/>
            <a:ext cx="2487168" cy="2788920"/>
          </a:xfrm>
          <a:prstGeom prst="roundRect">
            <a:avLst>
              <a:gd name="adj" fmla="val 5147"/>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24" name="Shape 19"/>
          <p:cNvSpPr/>
          <p:nvPr/>
        </p:nvSpPr>
        <p:spPr>
          <a:xfrm>
            <a:off x="9162288" y="1601609"/>
            <a:ext cx="347472" cy="347472"/>
          </a:xfrm>
          <a:prstGeom prst="roundRect">
            <a:avLst>
              <a:gd name="adj" fmla="val 28947"/>
            </a:avLst>
          </a:prstGeom>
          <a:solidFill>
            <a:srgbClr val="FFFFFF">
              <a:alpha val="20000"/>
            </a:srgbClr>
          </a:solidFill>
          <a:ln w="12700">
            <a:solidFill>
              <a:srgbClr val="FFFFFF">
                <a:alpha val="35000"/>
              </a:srgbClr>
            </a:solidFill>
            <a:prstDash val="solid"/>
          </a:ln>
        </p:spPr>
        <p:txBody>
          <a:bodyPr/>
          <a:lstStyle/>
          <a:p>
            <a:endParaRPr lang="en-US"/>
          </a:p>
        </p:txBody>
      </p:sp>
      <p:pic>
        <p:nvPicPr>
          <p:cNvPr id="25" name="Image 3" descr="icons/FiArchive_w.png"/>
          <p:cNvPicPr>
            <a:picLocks noChangeAspect="1"/>
          </p:cNvPicPr>
          <p:nvPr/>
        </p:nvPicPr>
        <p:blipFill>
          <a:blip r:embed="rId6"/>
          <a:stretch>
            <a:fillRect/>
          </a:stretch>
        </p:blipFill>
        <p:spPr>
          <a:xfrm>
            <a:off x="9207459" y="1646780"/>
            <a:ext cx="257129" cy="257129"/>
          </a:xfrm>
          <a:prstGeom prst="rect">
            <a:avLst/>
          </a:prstGeom>
        </p:spPr>
      </p:pic>
      <p:sp>
        <p:nvSpPr>
          <p:cNvPr id="26" name="Text 20"/>
          <p:cNvSpPr/>
          <p:nvPr/>
        </p:nvSpPr>
        <p:spPr>
          <a:xfrm>
            <a:off x="9619488" y="1629041"/>
            <a:ext cx="1572768" cy="292608"/>
          </a:xfrm>
          <a:prstGeom prst="rect">
            <a:avLst/>
          </a:prstGeom>
          <a:noFill/>
          <a:ln/>
        </p:spPr>
        <p:txBody>
          <a:bodyPr wrap="square" lIns="0" tIns="0" rIns="0" bIns="0" rtlCol="0" anchor="ctr"/>
          <a:lstStyle/>
          <a:p>
            <a:pPr marL="0" indent="0">
              <a:buNone/>
            </a:pPr>
            <a:r>
              <a:rPr lang="en-US" sz="1800" kern="0" spc="100" dirty="0">
                <a:solidFill>
                  <a:srgbClr val="D6D0FA"/>
                </a:solidFill>
                <a:latin typeface="Arial" pitchFamily="34" charset="0"/>
                <a:ea typeface="Arial" pitchFamily="34" charset="-122"/>
                <a:cs typeface="Arial" pitchFamily="34" charset="-120"/>
              </a:rPr>
              <a:t>STEP 4</a:t>
            </a:r>
            <a:endParaRPr lang="en-US" sz="1800" dirty="0"/>
          </a:p>
        </p:txBody>
      </p:sp>
      <p:sp>
        <p:nvSpPr>
          <p:cNvPr id="27" name="Text 21"/>
          <p:cNvSpPr/>
          <p:nvPr/>
        </p:nvSpPr>
        <p:spPr>
          <a:xfrm>
            <a:off x="9162288" y="2013089"/>
            <a:ext cx="2029968" cy="713232"/>
          </a:xfrm>
          <a:prstGeom prst="rect">
            <a:avLst/>
          </a:prstGeom>
          <a:noFill/>
          <a:ln/>
        </p:spPr>
        <p:txBody>
          <a:bodyPr wrap="square" lIns="0" tIns="0" rIns="0" bIns="0" rtlCol="0" anchor="t"/>
          <a:lstStyle/>
          <a:p>
            <a:pPr marL="0" indent="0">
              <a:lnSpc>
                <a:spcPct val="110000"/>
              </a:lnSpc>
              <a:buNone/>
            </a:pPr>
            <a:r>
              <a:rPr lang="en-US" sz="2000" b="1" dirty="0">
                <a:solidFill>
                  <a:srgbClr val="FFFFFF"/>
                </a:solidFill>
                <a:latin typeface="Arial" pitchFamily="34" charset="0"/>
                <a:ea typeface="Arial" pitchFamily="34" charset="-122"/>
                <a:cs typeface="Arial" pitchFamily="34" charset="-120"/>
              </a:rPr>
              <a:t>Closed for workflow</a:t>
            </a:r>
            <a:endParaRPr lang="en-US" sz="2000" dirty="0"/>
          </a:p>
        </p:txBody>
      </p:sp>
      <p:sp>
        <p:nvSpPr>
          <p:cNvPr id="28" name="Text 22"/>
          <p:cNvSpPr/>
          <p:nvPr/>
        </p:nvSpPr>
        <p:spPr>
          <a:xfrm>
            <a:off x="9162288" y="2799473"/>
            <a:ext cx="2029968" cy="1271016"/>
          </a:xfrm>
          <a:prstGeom prst="rect">
            <a:avLst/>
          </a:prstGeom>
          <a:noFill/>
          <a:ln/>
        </p:spPr>
        <p:txBody>
          <a:bodyPr wrap="square" lIns="0" tIns="0" rIns="0" bIns="0" rtlCol="0" anchor="t"/>
          <a:lstStyle/>
          <a:p>
            <a:pPr marL="0" indent="0">
              <a:lnSpc>
                <a:spcPct val="115000"/>
              </a:lnSpc>
              <a:buNone/>
            </a:pPr>
            <a:r>
              <a:rPr lang="en-US" sz="1600" dirty="0">
                <a:solidFill>
                  <a:srgbClr val="E7E3FC"/>
                </a:solidFill>
                <a:latin typeface="Arial" pitchFamily="34" charset="0"/>
                <a:ea typeface="Arial" pitchFamily="34" charset="-122"/>
                <a:cs typeface="Arial" pitchFamily="34" charset="-120"/>
              </a:rPr>
              <a:t>The item may be marked expired or closed for workflow purposes only.</a:t>
            </a:r>
            <a:endParaRPr lang="en-US" sz="1600" dirty="0"/>
          </a:p>
        </p:txBody>
      </p:sp>
      <p:sp>
        <p:nvSpPr>
          <p:cNvPr id="29" name="Shape 23"/>
          <p:cNvSpPr/>
          <p:nvPr/>
        </p:nvSpPr>
        <p:spPr>
          <a:xfrm>
            <a:off x="758952" y="4491113"/>
            <a:ext cx="10671048" cy="1143000"/>
          </a:xfrm>
          <a:prstGeom prst="roundRect">
            <a:avLst>
              <a:gd name="adj" fmla="val 9600"/>
            </a:avLst>
          </a:prstGeom>
          <a:solidFill>
            <a:srgbClr val="E8E7F8"/>
          </a:solidFill>
          <a:ln w="12700">
            <a:solidFill>
              <a:srgbClr val="E8E7F8"/>
            </a:solidFill>
            <a:prstDash val="solid"/>
          </a:ln>
        </p:spPr>
        <p:txBody>
          <a:bodyPr/>
          <a:lstStyle/>
          <a:p>
            <a:endParaRPr lang="en-US"/>
          </a:p>
        </p:txBody>
      </p:sp>
      <p:sp>
        <p:nvSpPr>
          <p:cNvPr id="30" name="Text 24"/>
          <p:cNvSpPr/>
          <p:nvPr/>
        </p:nvSpPr>
        <p:spPr>
          <a:xfrm>
            <a:off x="1033272" y="4491113"/>
            <a:ext cx="10122408" cy="1143000"/>
          </a:xfrm>
          <a:prstGeom prst="rect">
            <a:avLst/>
          </a:prstGeom>
          <a:noFill/>
          <a:ln/>
        </p:spPr>
        <p:txBody>
          <a:bodyPr wrap="square" lIns="0" tIns="0" rIns="0" bIns="0" rtlCol="0" anchor="ctr"/>
          <a:lstStyle/>
          <a:p>
            <a:pPr marL="0" indent="0">
              <a:lnSpc>
                <a:spcPct val="115000"/>
              </a:lnSpc>
              <a:buNone/>
            </a:pPr>
            <a:r>
              <a:rPr lang="en-US" sz="1800" b="1" dirty="0">
                <a:solidFill>
                  <a:srgbClr val="5B4BD6"/>
                </a:solidFill>
                <a:latin typeface="Arial" pitchFamily="34" charset="0"/>
                <a:ea typeface="Arial" pitchFamily="34" charset="-122"/>
                <a:cs typeface="Arial" pitchFamily="34" charset="-120"/>
              </a:rPr>
              <a:t>STRICTLY PRESERVED:  </a:t>
            </a:r>
            <a:r>
              <a:rPr lang="en-US" sz="1800" dirty="0">
                <a:solidFill>
                  <a:srgbClr val="16162E"/>
                </a:solidFill>
                <a:latin typeface="Arial" pitchFamily="34" charset="0"/>
                <a:ea typeface="Arial" pitchFamily="34" charset="-122"/>
                <a:cs typeface="Arial" pitchFamily="34" charset="-120"/>
              </a:rPr>
              <a:t>required system logs, audit records, and federal data-retention obligations remain intact when an item is closed for workflow purposes.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5FA"/>
        </a:solidFill>
        <a:effectLst/>
      </p:bgPr>
    </p:bg>
    <p:spTree>
      <p:nvGrpSpPr>
        <p:cNvPr id="1" name=""/>
        <p:cNvGrpSpPr/>
        <p:nvPr/>
      </p:nvGrpSpPr>
      <p:grpSpPr>
        <a:xfrm>
          <a:off x="0" y="0"/>
          <a:ext cx="0" cy="0"/>
          <a:chOff x="0" y="0"/>
          <a:chExt cx="0" cy="0"/>
        </a:xfrm>
      </p:grpSpPr>
      <p:sp>
        <p:nvSpPr>
          <p:cNvPr id="2" name="Shape 0"/>
          <p:cNvSpPr/>
          <p:nvPr/>
        </p:nvSpPr>
        <p:spPr>
          <a:xfrm>
            <a:off x="758952" y="384048"/>
            <a:ext cx="3666744" cy="420624"/>
          </a:xfrm>
          <a:prstGeom prst="roundRect">
            <a:avLst>
              <a:gd name="adj" fmla="val 50000"/>
            </a:avLst>
          </a:prstGeom>
          <a:solidFill>
            <a:srgbClr val="5B4BD6"/>
          </a:solidFill>
          <a:ln w="12700">
            <a:solidFill>
              <a:srgbClr val="5B4BD6"/>
            </a:solidFill>
            <a:prstDash val="solid"/>
          </a:ln>
          <a:effectLst>
            <a:outerShdw blurRad="152400" dist="25400" dir="5400000" algn="bl" rotWithShape="0">
              <a:srgbClr val="5B4BD6">
                <a:alpha val="35000"/>
              </a:srgbClr>
            </a:outerShdw>
          </a:effectLst>
        </p:spPr>
        <p:txBody>
          <a:bodyPr/>
          <a:lstStyle/>
          <a:p>
            <a:endParaRPr lang="en-US"/>
          </a:p>
        </p:txBody>
      </p:sp>
      <p:sp>
        <p:nvSpPr>
          <p:cNvPr id="3" name="Text 1"/>
          <p:cNvSpPr/>
          <p:nvPr/>
        </p:nvSpPr>
        <p:spPr>
          <a:xfrm>
            <a:off x="758952" y="384048"/>
            <a:ext cx="3666744" cy="420624"/>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END-TO-END DATA FLOW</a:t>
            </a:r>
            <a:endParaRPr lang="en-US" sz="1800" dirty="0"/>
          </a:p>
        </p:txBody>
      </p:sp>
      <p:sp>
        <p:nvSpPr>
          <p:cNvPr id="4" name="Text 2"/>
          <p:cNvSpPr/>
          <p:nvPr/>
        </p:nvSpPr>
        <p:spPr>
          <a:xfrm>
            <a:off x="758952" y="685097"/>
            <a:ext cx="10671048" cy="713232"/>
          </a:xfrm>
          <a:prstGeom prst="rect">
            <a:avLst/>
          </a:prstGeom>
          <a:noFill/>
          <a:ln/>
        </p:spPr>
        <p:txBody>
          <a:bodyPr wrap="square" lIns="0" tIns="0" rIns="0" bIns="0" rtlCol="0" anchor="ctr"/>
          <a:lstStyle/>
          <a:p>
            <a:pPr marL="0" indent="0" algn="l">
              <a:buNone/>
            </a:pPr>
            <a:r>
              <a:rPr lang="en-US" sz="3200" b="1" dirty="0">
                <a:solidFill>
                  <a:srgbClr val="16162E"/>
                </a:solidFill>
                <a:latin typeface="Arial" pitchFamily="34" charset="0"/>
                <a:ea typeface="Arial" pitchFamily="34" charset="-122"/>
                <a:cs typeface="Arial" pitchFamily="34" charset="-120"/>
              </a:rPr>
              <a:t>From raw telemetry to structured audit support</a:t>
            </a:r>
            <a:endParaRPr lang="en-US" sz="3200" dirty="0"/>
          </a:p>
        </p:txBody>
      </p:sp>
      <p:sp>
        <p:nvSpPr>
          <p:cNvPr id="5" name="Shape 3"/>
          <p:cNvSpPr/>
          <p:nvPr/>
        </p:nvSpPr>
        <p:spPr>
          <a:xfrm>
            <a:off x="758952" y="1307295"/>
            <a:ext cx="2487168" cy="2788920"/>
          </a:xfrm>
          <a:prstGeom prst="roundRect">
            <a:avLst>
              <a:gd name="adj" fmla="val 514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6" name="Shape 4"/>
          <p:cNvSpPr/>
          <p:nvPr/>
        </p:nvSpPr>
        <p:spPr>
          <a:xfrm>
            <a:off x="987552" y="1481031"/>
            <a:ext cx="347472" cy="347472"/>
          </a:xfrm>
          <a:prstGeom prst="roundRect">
            <a:avLst>
              <a:gd name="adj" fmla="val 28947"/>
            </a:avLst>
          </a:prstGeom>
          <a:solidFill>
            <a:srgbClr val="EEECFB"/>
          </a:solidFill>
          <a:ln w="12700">
            <a:solidFill>
              <a:srgbClr val="EEECFB"/>
            </a:solidFill>
            <a:prstDash val="solid"/>
          </a:ln>
        </p:spPr>
        <p:txBody>
          <a:bodyPr/>
          <a:lstStyle/>
          <a:p>
            <a:endParaRPr lang="en-US"/>
          </a:p>
        </p:txBody>
      </p:sp>
      <p:pic>
        <p:nvPicPr>
          <p:cNvPr id="7" name="Image 0" descr="icons/FiSmartphone_i.png"/>
          <p:cNvPicPr>
            <a:picLocks noChangeAspect="1"/>
          </p:cNvPicPr>
          <p:nvPr/>
        </p:nvPicPr>
        <p:blipFill>
          <a:blip r:embed="rId3"/>
          <a:stretch>
            <a:fillRect/>
          </a:stretch>
        </p:blipFill>
        <p:spPr>
          <a:xfrm>
            <a:off x="1032723" y="1526202"/>
            <a:ext cx="257129" cy="257129"/>
          </a:xfrm>
          <a:prstGeom prst="rect">
            <a:avLst/>
          </a:prstGeom>
        </p:spPr>
      </p:pic>
      <p:sp>
        <p:nvSpPr>
          <p:cNvPr id="8" name="Text 5"/>
          <p:cNvSpPr/>
          <p:nvPr/>
        </p:nvSpPr>
        <p:spPr>
          <a:xfrm>
            <a:off x="1444752" y="1508463"/>
            <a:ext cx="1572768" cy="292608"/>
          </a:xfrm>
          <a:prstGeom prst="rect">
            <a:avLst/>
          </a:prstGeom>
          <a:noFill/>
          <a:ln/>
        </p:spPr>
        <p:txBody>
          <a:bodyPr wrap="square" lIns="0" tIns="0" rIns="0" bIns="0" rtlCol="0" anchor="ctr"/>
          <a:lstStyle/>
          <a:p>
            <a:pPr marL="0" indent="0">
              <a:buNone/>
            </a:pPr>
            <a:r>
              <a:rPr lang="en-US" sz="1800" kern="0" spc="100" dirty="0">
                <a:solidFill>
                  <a:srgbClr val="8C7DF0"/>
                </a:solidFill>
                <a:latin typeface="Arial" pitchFamily="34" charset="0"/>
                <a:ea typeface="Arial" pitchFamily="34" charset="-122"/>
                <a:cs typeface="Arial" pitchFamily="34" charset="-120"/>
              </a:rPr>
              <a:t>INPUT</a:t>
            </a:r>
            <a:endParaRPr lang="en-US" sz="1800" dirty="0"/>
          </a:p>
        </p:txBody>
      </p:sp>
      <p:sp>
        <p:nvSpPr>
          <p:cNvPr id="9" name="Text 6"/>
          <p:cNvSpPr/>
          <p:nvPr/>
        </p:nvSpPr>
        <p:spPr>
          <a:xfrm>
            <a:off x="987552" y="1892511"/>
            <a:ext cx="2029968" cy="713232"/>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Raw P·Q·R telemetry</a:t>
            </a:r>
            <a:endParaRPr lang="en-US" sz="2000" dirty="0"/>
          </a:p>
        </p:txBody>
      </p:sp>
      <p:sp>
        <p:nvSpPr>
          <p:cNvPr id="10" name="Text 7"/>
          <p:cNvSpPr/>
          <p:nvPr/>
        </p:nvSpPr>
        <p:spPr>
          <a:xfrm>
            <a:off x="987552" y="2678895"/>
            <a:ext cx="2029968" cy="127101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Fragmented patient-generated metrics from the mobile app.</a:t>
            </a:r>
            <a:endParaRPr lang="en-US" sz="1800" dirty="0"/>
          </a:p>
        </p:txBody>
      </p:sp>
      <p:sp>
        <p:nvSpPr>
          <p:cNvPr id="11" name="Shape 8"/>
          <p:cNvSpPr/>
          <p:nvPr/>
        </p:nvSpPr>
        <p:spPr>
          <a:xfrm rot="5400000">
            <a:off x="3291840" y="2619459"/>
            <a:ext cx="146304" cy="164592"/>
          </a:xfrm>
          <a:prstGeom prst="triangle">
            <a:avLst/>
          </a:prstGeom>
          <a:solidFill>
            <a:srgbClr val="B9B2EC"/>
          </a:solidFill>
          <a:ln w="12700">
            <a:solidFill>
              <a:srgbClr val="B9B2EC"/>
            </a:solidFill>
            <a:prstDash val="solid"/>
          </a:ln>
        </p:spPr>
        <p:txBody>
          <a:bodyPr/>
          <a:lstStyle/>
          <a:p>
            <a:endParaRPr lang="en-US"/>
          </a:p>
        </p:txBody>
      </p:sp>
      <p:sp>
        <p:nvSpPr>
          <p:cNvPr id="12" name="Shape 9"/>
          <p:cNvSpPr/>
          <p:nvPr/>
        </p:nvSpPr>
        <p:spPr>
          <a:xfrm>
            <a:off x="3483864" y="1307295"/>
            <a:ext cx="2487168" cy="2788920"/>
          </a:xfrm>
          <a:prstGeom prst="roundRect">
            <a:avLst>
              <a:gd name="adj" fmla="val 514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3" name="Shape 10"/>
          <p:cNvSpPr/>
          <p:nvPr/>
        </p:nvSpPr>
        <p:spPr>
          <a:xfrm>
            <a:off x="3712464" y="1481031"/>
            <a:ext cx="347472" cy="347472"/>
          </a:xfrm>
          <a:prstGeom prst="roundRect">
            <a:avLst>
              <a:gd name="adj" fmla="val 28947"/>
            </a:avLst>
          </a:prstGeom>
          <a:solidFill>
            <a:srgbClr val="EEECFB"/>
          </a:solidFill>
          <a:ln w="12700">
            <a:solidFill>
              <a:srgbClr val="EEECFB"/>
            </a:solidFill>
            <a:prstDash val="solid"/>
          </a:ln>
        </p:spPr>
        <p:txBody>
          <a:bodyPr/>
          <a:lstStyle/>
          <a:p>
            <a:endParaRPr lang="en-US"/>
          </a:p>
        </p:txBody>
      </p:sp>
      <p:pic>
        <p:nvPicPr>
          <p:cNvPr id="14" name="Image 1" descr="icons/FiDatabase_i.png"/>
          <p:cNvPicPr>
            <a:picLocks noChangeAspect="1"/>
          </p:cNvPicPr>
          <p:nvPr/>
        </p:nvPicPr>
        <p:blipFill>
          <a:blip r:embed="rId4"/>
          <a:stretch>
            <a:fillRect/>
          </a:stretch>
        </p:blipFill>
        <p:spPr>
          <a:xfrm>
            <a:off x="3757635" y="1526202"/>
            <a:ext cx="257129" cy="257129"/>
          </a:xfrm>
          <a:prstGeom prst="rect">
            <a:avLst/>
          </a:prstGeom>
        </p:spPr>
      </p:pic>
      <p:sp>
        <p:nvSpPr>
          <p:cNvPr id="15" name="Text 11"/>
          <p:cNvSpPr/>
          <p:nvPr/>
        </p:nvSpPr>
        <p:spPr>
          <a:xfrm>
            <a:off x="4169664" y="1508463"/>
            <a:ext cx="1572768" cy="292608"/>
          </a:xfrm>
          <a:prstGeom prst="rect">
            <a:avLst/>
          </a:prstGeom>
          <a:noFill/>
          <a:ln/>
        </p:spPr>
        <p:txBody>
          <a:bodyPr wrap="square" lIns="0" tIns="0" rIns="0" bIns="0" rtlCol="0" anchor="ctr"/>
          <a:lstStyle/>
          <a:p>
            <a:pPr marL="0" indent="0">
              <a:buNone/>
            </a:pPr>
            <a:r>
              <a:rPr lang="en-US" sz="1800" kern="0" spc="100" dirty="0">
                <a:solidFill>
                  <a:srgbClr val="8C7DF0"/>
                </a:solidFill>
                <a:latin typeface="Arial" pitchFamily="34" charset="0"/>
                <a:ea typeface="Arial" pitchFamily="34" charset="-122"/>
                <a:cs typeface="Arial" pitchFamily="34" charset="-120"/>
              </a:rPr>
              <a:t>STAGE 1</a:t>
            </a:r>
            <a:endParaRPr lang="en-US" sz="1800" dirty="0"/>
          </a:p>
        </p:txBody>
      </p:sp>
      <p:sp>
        <p:nvSpPr>
          <p:cNvPr id="16" name="Text 12"/>
          <p:cNvSpPr/>
          <p:nvPr/>
        </p:nvSpPr>
        <p:spPr>
          <a:xfrm>
            <a:off x="3712464" y="1892511"/>
            <a:ext cx="2029968" cy="713232"/>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Documentation records</a:t>
            </a:r>
            <a:endParaRPr lang="en-US" sz="2000" dirty="0"/>
          </a:p>
        </p:txBody>
      </p:sp>
      <p:sp>
        <p:nvSpPr>
          <p:cNvPr id="17" name="Text 13"/>
          <p:cNvSpPr/>
          <p:nvPr/>
        </p:nvSpPr>
        <p:spPr>
          <a:xfrm>
            <a:off x="3712464" y="2678895"/>
            <a:ext cx="2029968" cy="127101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Metrics organized into records that assist audit preparation.</a:t>
            </a:r>
            <a:endParaRPr lang="en-US" sz="1800" dirty="0"/>
          </a:p>
        </p:txBody>
      </p:sp>
      <p:sp>
        <p:nvSpPr>
          <p:cNvPr id="18" name="Shape 14"/>
          <p:cNvSpPr/>
          <p:nvPr/>
        </p:nvSpPr>
        <p:spPr>
          <a:xfrm rot="5400000">
            <a:off x="6016752" y="2619459"/>
            <a:ext cx="146304" cy="164592"/>
          </a:xfrm>
          <a:prstGeom prst="triangle">
            <a:avLst/>
          </a:prstGeom>
          <a:solidFill>
            <a:srgbClr val="B9B2EC"/>
          </a:solidFill>
          <a:ln w="12700">
            <a:solidFill>
              <a:srgbClr val="B9B2EC"/>
            </a:solidFill>
            <a:prstDash val="solid"/>
          </a:ln>
        </p:spPr>
        <p:txBody>
          <a:bodyPr/>
          <a:lstStyle/>
          <a:p>
            <a:endParaRPr lang="en-US"/>
          </a:p>
        </p:txBody>
      </p:sp>
      <p:sp>
        <p:nvSpPr>
          <p:cNvPr id="19" name="Shape 15"/>
          <p:cNvSpPr/>
          <p:nvPr/>
        </p:nvSpPr>
        <p:spPr>
          <a:xfrm>
            <a:off x="6208776" y="1307295"/>
            <a:ext cx="2487168" cy="2788920"/>
          </a:xfrm>
          <a:prstGeom prst="roundRect">
            <a:avLst>
              <a:gd name="adj" fmla="val 5147"/>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20" name="Shape 16"/>
          <p:cNvSpPr/>
          <p:nvPr/>
        </p:nvSpPr>
        <p:spPr>
          <a:xfrm>
            <a:off x="6437376" y="1481031"/>
            <a:ext cx="347472" cy="347472"/>
          </a:xfrm>
          <a:prstGeom prst="roundRect">
            <a:avLst>
              <a:gd name="adj" fmla="val 28947"/>
            </a:avLst>
          </a:prstGeom>
          <a:solidFill>
            <a:srgbClr val="EEECFB"/>
          </a:solidFill>
          <a:ln w="12700">
            <a:solidFill>
              <a:srgbClr val="EEECFB"/>
            </a:solidFill>
            <a:prstDash val="solid"/>
          </a:ln>
        </p:spPr>
        <p:txBody>
          <a:bodyPr/>
          <a:lstStyle/>
          <a:p>
            <a:endParaRPr lang="en-US"/>
          </a:p>
        </p:txBody>
      </p:sp>
      <p:pic>
        <p:nvPicPr>
          <p:cNvPr id="21" name="Image 2" descr="icons/FiTag_i.png"/>
          <p:cNvPicPr>
            <a:picLocks noChangeAspect="1"/>
          </p:cNvPicPr>
          <p:nvPr/>
        </p:nvPicPr>
        <p:blipFill>
          <a:blip r:embed="rId5"/>
          <a:stretch>
            <a:fillRect/>
          </a:stretch>
        </p:blipFill>
        <p:spPr>
          <a:xfrm>
            <a:off x="6482547" y="1526202"/>
            <a:ext cx="257129" cy="257129"/>
          </a:xfrm>
          <a:prstGeom prst="rect">
            <a:avLst/>
          </a:prstGeom>
        </p:spPr>
      </p:pic>
      <p:sp>
        <p:nvSpPr>
          <p:cNvPr id="22" name="Text 17"/>
          <p:cNvSpPr/>
          <p:nvPr/>
        </p:nvSpPr>
        <p:spPr>
          <a:xfrm>
            <a:off x="6894576" y="1508463"/>
            <a:ext cx="1572768" cy="292608"/>
          </a:xfrm>
          <a:prstGeom prst="rect">
            <a:avLst/>
          </a:prstGeom>
          <a:noFill/>
          <a:ln/>
        </p:spPr>
        <p:txBody>
          <a:bodyPr wrap="square" lIns="0" tIns="0" rIns="0" bIns="0" rtlCol="0" anchor="ctr"/>
          <a:lstStyle/>
          <a:p>
            <a:pPr marL="0" indent="0">
              <a:buNone/>
            </a:pPr>
            <a:r>
              <a:rPr lang="en-US" sz="1800" kern="0" spc="100" dirty="0">
                <a:solidFill>
                  <a:srgbClr val="8C7DF0"/>
                </a:solidFill>
                <a:latin typeface="Arial" pitchFamily="34" charset="0"/>
                <a:ea typeface="Arial" pitchFamily="34" charset="-122"/>
                <a:cs typeface="Arial" pitchFamily="34" charset="-120"/>
              </a:rPr>
              <a:t>STAGE 2</a:t>
            </a:r>
            <a:endParaRPr lang="en-US" sz="1800" dirty="0"/>
          </a:p>
        </p:txBody>
      </p:sp>
      <p:sp>
        <p:nvSpPr>
          <p:cNvPr id="23" name="Text 18"/>
          <p:cNvSpPr/>
          <p:nvPr/>
        </p:nvSpPr>
        <p:spPr>
          <a:xfrm>
            <a:off x="6437376" y="1892511"/>
            <a:ext cx="2029968" cy="713232"/>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Non-binding prompts</a:t>
            </a:r>
            <a:endParaRPr lang="en-US" sz="2000" dirty="0"/>
          </a:p>
        </p:txBody>
      </p:sp>
      <p:sp>
        <p:nvSpPr>
          <p:cNvPr id="24" name="Text 19"/>
          <p:cNvSpPr/>
          <p:nvPr/>
        </p:nvSpPr>
        <p:spPr>
          <a:xfrm>
            <a:off x="6437376" y="2678895"/>
            <a:ext cx="2029968" cy="127101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Condition-category prompts under CMS-HCC v24 and v28 parameters.</a:t>
            </a:r>
            <a:endParaRPr lang="en-US" sz="1800" dirty="0"/>
          </a:p>
        </p:txBody>
      </p:sp>
      <p:sp>
        <p:nvSpPr>
          <p:cNvPr id="25" name="Shape 20"/>
          <p:cNvSpPr/>
          <p:nvPr/>
        </p:nvSpPr>
        <p:spPr>
          <a:xfrm rot="5400000">
            <a:off x="8741664" y="2619459"/>
            <a:ext cx="146304" cy="164592"/>
          </a:xfrm>
          <a:prstGeom prst="triangle">
            <a:avLst/>
          </a:prstGeom>
          <a:solidFill>
            <a:srgbClr val="B9B2EC"/>
          </a:solidFill>
          <a:ln w="12700">
            <a:solidFill>
              <a:srgbClr val="B9B2EC"/>
            </a:solidFill>
            <a:prstDash val="solid"/>
          </a:ln>
        </p:spPr>
        <p:txBody>
          <a:bodyPr/>
          <a:lstStyle/>
          <a:p>
            <a:endParaRPr lang="en-US"/>
          </a:p>
        </p:txBody>
      </p:sp>
      <p:sp>
        <p:nvSpPr>
          <p:cNvPr id="26" name="Shape 21"/>
          <p:cNvSpPr/>
          <p:nvPr/>
        </p:nvSpPr>
        <p:spPr>
          <a:xfrm>
            <a:off x="8933688" y="1307295"/>
            <a:ext cx="2487168" cy="2788920"/>
          </a:xfrm>
          <a:prstGeom prst="roundRect">
            <a:avLst>
              <a:gd name="adj" fmla="val 5147"/>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27" name="Shape 22"/>
          <p:cNvSpPr/>
          <p:nvPr/>
        </p:nvSpPr>
        <p:spPr>
          <a:xfrm>
            <a:off x="9162288" y="1481031"/>
            <a:ext cx="347472" cy="347472"/>
          </a:xfrm>
          <a:prstGeom prst="roundRect">
            <a:avLst>
              <a:gd name="adj" fmla="val 28947"/>
            </a:avLst>
          </a:prstGeom>
          <a:solidFill>
            <a:srgbClr val="FFFFFF">
              <a:alpha val="20000"/>
            </a:srgbClr>
          </a:solidFill>
          <a:ln w="12700">
            <a:solidFill>
              <a:srgbClr val="FFFFFF">
                <a:alpha val="35000"/>
              </a:srgbClr>
            </a:solidFill>
            <a:prstDash val="solid"/>
          </a:ln>
        </p:spPr>
        <p:txBody>
          <a:bodyPr/>
          <a:lstStyle/>
          <a:p>
            <a:endParaRPr lang="en-US"/>
          </a:p>
        </p:txBody>
      </p:sp>
      <p:pic>
        <p:nvPicPr>
          <p:cNvPr id="28" name="Image 3" descr="icons/FiCheckSquare_w.png"/>
          <p:cNvPicPr>
            <a:picLocks noChangeAspect="1"/>
          </p:cNvPicPr>
          <p:nvPr/>
        </p:nvPicPr>
        <p:blipFill>
          <a:blip r:embed="rId6"/>
          <a:stretch>
            <a:fillRect/>
          </a:stretch>
        </p:blipFill>
        <p:spPr>
          <a:xfrm>
            <a:off x="9207459" y="1526202"/>
            <a:ext cx="257129" cy="257129"/>
          </a:xfrm>
          <a:prstGeom prst="rect">
            <a:avLst/>
          </a:prstGeom>
        </p:spPr>
      </p:pic>
      <p:sp>
        <p:nvSpPr>
          <p:cNvPr id="29" name="Text 23"/>
          <p:cNvSpPr/>
          <p:nvPr/>
        </p:nvSpPr>
        <p:spPr>
          <a:xfrm>
            <a:off x="9619488" y="1508463"/>
            <a:ext cx="1572768" cy="292608"/>
          </a:xfrm>
          <a:prstGeom prst="rect">
            <a:avLst/>
          </a:prstGeom>
          <a:noFill/>
          <a:ln/>
        </p:spPr>
        <p:txBody>
          <a:bodyPr wrap="square" lIns="0" tIns="0" rIns="0" bIns="0" rtlCol="0" anchor="ctr"/>
          <a:lstStyle/>
          <a:p>
            <a:pPr marL="0" indent="0">
              <a:buNone/>
            </a:pPr>
            <a:r>
              <a:rPr lang="en-US" sz="1800" kern="0" spc="100" dirty="0">
                <a:solidFill>
                  <a:srgbClr val="D6D0FA"/>
                </a:solidFill>
                <a:latin typeface="Arial" pitchFamily="34" charset="0"/>
                <a:ea typeface="Arial" pitchFamily="34" charset="-122"/>
                <a:cs typeface="Arial" pitchFamily="34" charset="-120"/>
              </a:rPr>
              <a:t>STAGE 3</a:t>
            </a:r>
            <a:endParaRPr lang="en-US" sz="1800" dirty="0"/>
          </a:p>
        </p:txBody>
      </p:sp>
      <p:sp>
        <p:nvSpPr>
          <p:cNvPr id="30" name="Text 24"/>
          <p:cNvSpPr/>
          <p:nvPr/>
        </p:nvSpPr>
        <p:spPr>
          <a:xfrm>
            <a:off x="9162288" y="1892511"/>
            <a:ext cx="2029968" cy="713232"/>
          </a:xfrm>
          <a:prstGeom prst="rect">
            <a:avLst/>
          </a:prstGeom>
          <a:noFill/>
          <a:ln/>
        </p:spPr>
        <p:txBody>
          <a:bodyPr wrap="square" lIns="0" tIns="0" rIns="0" bIns="0" rtlCol="0" anchor="t"/>
          <a:lstStyle/>
          <a:p>
            <a:pPr marL="0" indent="0">
              <a:lnSpc>
                <a:spcPct val="110000"/>
              </a:lnSpc>
              <a:buNone/>
            </a:pPr>
            <a:r>
              <a:rPr lang="en-US" sz="2000" b="1" dirty="0">
                <a:solidFill>
                  <a:srgbClr val="FFFFFF"/>
                </a:solidFill>
                <a:latin typeface="Arial" pitchFamily="34" charset="0"/>
                <a:ea typeface="Arial" pitchFamily="34" charset="-122"/>
                <a:cs typeface="Arial" pitchFamily="34" charset="-120"/>
              </a:rPr>
              <a:t>Clinician review</a:t>
            </a:r>
            <a:endParaRPr lang="en-US" sz="2000" dirty="0"/>
          </a:p>
        </p:txBody>
      </p:sp>
      <p:sp>
        <p:nvSpPr>
          <p:cNvPr id="31" name="Text 25"/>
          <p:cNvSpPr/>
          <p:nvPr/>
        </p:nvSpPr>
        <p:spPr>
          <a:xfrm>
            <a:off x="9162288" y="2678895"/>
            <a:ext cx="2029968" cy="1271016"/>
          </a:xfrm>
          <a:prstGeom prst="rect">
            <a:avLst/>
          </a:prstGeom>
          <a:noFill/>
          <a:ln/>
        </p:spPr>
        <p:txBody>
          <a:bodyPr wrap="square" lIns="0" tIns="0" rIns="0" bIns="0" rtlCol="0" anchor="t"/>
          <a:lstStyle/>
          <a:p>
            <a:pPr marL="0" indent="0">
              <a:lnSpc>
                <a:spcPct val="115000"/>
              </a:lnSpc>
              <a:buNone/>
            </a:pPr>
            <a:r>
              <a:rPr lang="en-US" sz="1800" dirty="0">
                <a:solidFill>
                  <a:srgbClr val="E7E3FC"/>
                </a:solidFill>
                <a:latin typeface="Arial" pitchFamily="34" charset="0"/>
                <a:ea typeface="Arial" pitchFamily="34" charset="-122"/>
                <a:cs typeface="Arial" pitchFamily="34" charset="-120"/>
              </a:rPr>
              <a:t>Clinical context delivered at the point of care for internal review.</a:t>
            </a:r>
            <a:endParaRPr lang="en-US" sz="1800" dirty="0"/>
          </a:p>
        </p:txBody>
      </p:sp>
      <p:sp>
        <p:nvSpPr>
          <p:cNvPr id="32" name="Shape 26"/>
          <p:cNvSpPr/>
          <p:nvPr/>
        </p:nvSpPr>
        <p:spPr>
          <a:xfrm>
            <a:off x="758952" y="4370535"/>
            <a:ext cx="10671048" cy="1143000"/>
          </a:xfrm>
          <a:prstGeom prst="roundRect">
            <a:avLst>
              <a:gd name="adj" fmla="val 9600"/>
            </a:avLst>
          </a:prstGeom>
          <a:solidFill>
            <a:srgbClr val="E8E7F8"/>
          </a:solidFill>
          <a:ln w="12700">
            <a:solidFill>
              <a:srgbClr val="E8E7F8"/>
            </a:solidFill>
            <a:prstDash val="solid"/>
          </a:ln>
        </p:spPr>
        <p:txBody>
          <a:bodyPr/>
          <a:lstStyle/>
          <a:p>
            <a:endParaRPr lang="en-US"/>
          </a:p>
        </p:txBody>
      </p:sp>
      <p:sp>
        <p:nvSpPr>
          <p:cNvPr id="33" name="Text 27"/>
          <p:cNvSpPr/>
          <p:nvPr/>
        </p:nvSpPr>
        <p:spPr>
          <a:xfrm>
            <a:off x="1033272" y="4370535"/>
            <a:ext cx="10122408" cy="1143000"/>
          </a:xfrm>
          <a:prstGeom prst="rect">
            <a:avLst/>
          </a:prstGeom>
          <a:noFill/>
          <a:ln/>
        </p:spPr>
        <p:txBody>
          <a:bodyPr wrap="square" lIns="0" tIns="0" rIns="0" bIns="0" rtlCol="0" anchor="ctr"/>
          <a:lstStyle/>
          <a:p>
            <a:pPr marL="0" indent="0">
              <a:lnSpc>
                <a:spcPct val="115000"/>
              </a:lnSpc>
              <a:buNone/>
            </a:pPr>
            <a:r>
              <a:rPr lang="en-US" sz="1800" b="1" dirty="0">
                <a:solidFill>
                  <a:srgbClr val="5B4BD6"/>
                </a:solidFill>
                <a:latin typeface="Arial" pitchFamily="34" charset="0"/>
                <a:ea typeface="Arial" pitchFamily="34" charset="-122"/>
                <a:cs typeface="Arial" pitchFamily="34" charset="-120"/>
              </a:rPr>
              <a:t>OUTPUT:  </a:t>
            </a:r>
            <a:r>
              <a:rPr lang="en-US" sz="1800" dirty="0">
                <a:solidFill>
                  <a:srgbClr val="16162E"/>
                </a:solidFill>
                <a:latin typeface="Arial" pitchFamily="34" charset="0"/>
                <a:ea typeface="Arial" pitchFamily="34" charset="-122"/>
                <a:cs typeface="Arial" pitchFamily="34" charset="-120"/>
              </a:rPr>
              <a:t>a verifiable data-integrity trail from the Risk-Adjustment Documentation Review Support Engine, supporting documentation accuracy and audit readiness.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5FA"/>
        </a:solidFill>
        <a:effectLst/>
      </p:bgPr>
    </p:bg>
    <p:spTree>
      <p:nvGrpSpPr>
        <p:cNvPr id="1" name=""/>
        <p:cNvGrpSpPr/>
        <p:nvPr/>
      </p:nvGrpSpPr>
      <p:grpSpPr>
        <a:xfrm>
          <a:off x="0" y="0"/>
          <a:ext cx="0" cy="0"/>
          <a:chOff x="0" y="0"/>
          <a:chExt cx="0" cy="0"/>
        </a:xfrm>
      </p:grpSpPr>
      <p:sp>
        <p:nvSpPr>
          <p:cNvPr id="2" name="Shape 0"/>
          <p:cNvSpPr/>
          <p:nvPr/>
        </p:nvSpPr>
        <p:spPr>
          <a:xfrm>
            <a:off x="758952" y="384048"/>
            <a:ext cx="4561027" cy="420624"/>
          </a:xfrm>
          <a:prstGeom prst="roundRect">
            <a:avLst>
              <a:gd name="adj" fmla="val 50000"/>
            </a:avLst>
          </a:prstGeom>
          <a:solidFill>
            <a:srgbClr val="5B4BD6"/>
          </a:solidFill>
          <a:ln w="12700">
            <a:solidFill>
              <a:srgbClr val="5B4BD6"/>
            </a:solidFill>
            <a:prstDash val="solid"/>
          </a:ln>
          <a:effectLst>
            <a:outerShdw blurRad="152400" dist="25400" dir="5400000" algn="bl" rotWithShape="0">
              <a:srgbClr val="5B4BD6">
                <a:alpha val="35000"/>
              </a:srgbClr>
            </a:outerShdw>
          </a:effectLst>
        </p:spPr>
        <p:txBody>
          <a:bodyPr/>
          <a:lstStyle/>
          <a:p>
            <a:endParaRPr lang="en-US"/>
          </a:p>
        </p:txBody>
      </p:sp>
      <p:sp>
        <p:nvSpPr>
          <p:cNvPr id="3" name="Text 1"/>
          <p:cNvSpPr/>
          <p:nvPr/>
        </p:nvSpPr>
        <p:spPr>
          <a:xfrm>
            <a:off x="758952" y="384048"/>
            <a:ext cx="4561027" cy="420624"/>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PRELIMINARY STRATIFICATION</a:t>
            </a:r>
            <a:endParaRPr lang="en-US" sz="1800" dirty="0"/>
          </a:p>
        </p:txBody>
      </p:sp>
      <p:sp>
        <p:nvSpPr>
          <p:cNvPr id="4" name="Text 2"/>
          <p:cNvSpPr/>
          <p:nvPr/>
        </p:nvSpPr>
        <p:spPr>
          <a:xfrm>
            <a:off x="758952" y="685097"/>
            <a:ext cx="10671048" cy="713232"/>
          </a:xfrm>
          <a:prstGeom prst="rect">
            <a:avLst/>
          </a:prstGeom>
          <a:noFill/>
          <a:ln/>
        </p:spPr>
        <p:txBody>
          <a:bodyPr wrap="square" lIns="0" tIns="0" rIns="0" bIns="0" rtlCol="0" anchor="ctr"/>
          <a:lstStyle/>
          <a:p>
            <a:pPr marL="0" indent="0" algn="l">
              <a:buNone/>
            </a:pPr>
            <a:r>
              <a:rPr lang="en-US" sz="3200" b="1" dirty="0">
                <a:solidFill>
                  <a:srgbClr val="16162E"/>
                </a:solidFill>
                <a:latin typeface="Arial" pitchFamily="34" charset="0"/>
                <a:ea typeface="Arial" pitchFamily="34" charset="-122"/>
                <a:cs typeface="Arial" pitchFamily="34" charset="-120"/>
              </a:rPr>
              <a:t>Preliminary tiers, minimal data</a:t>
            </a:r>
            <a:endParaRPr lang="en-US" sz="3200" dirty="0"/>
          </a:p>
        </p:txBody>
      </p:sp>
      <p:sp>
        <p:nvSpPr>
          <p:cNvPr id="5" name="Text 3"/>
          <p:cNvSpPr/>
          <p:nvPr/>
        </p:nvSpPr>
        <p:spPr>
          <a:xfrm>
            <a:off x="758952" y="1434905"/>
            <a:ext cx="10241280" cy="777240"/>
          </a:xfrm>
          <a:prstGeom prst="rect">
            <a:avLst/>
          </a:prstGeom>
          <a:noFill/>
          <a:ln/>
        </p:spPr>
        <p:txBody>
          <a:bodyPr wrap="square" lIns="0" tIns="0" rIns="0" bIns="0" rtlCol="0" anchor="t"/>
          <a:lstStyle/>
          <a:p>
            <a:pPr marL="0" indent="0" algn="l">
              <a:lnSpc>
                <a:spcPct val="115000"/>
              </a:lnSpc>
              <a:buNone/>
            </a:pPr>
            <a:r>
              <a:rPr lang="en-US" sz="1800" dirty="0">
                <a:solidFill>
                  <a:srgbClr val="6B6B85"/>
                </a:solidFill>
                <a:latin typeface="Arial" pitchFamily="34" charset="0"/>
                <a:ea typeface="Arial" pitchFamily="34" charset="-122"/>
                <a:cs typeface="Arial" pitchFamily="34" charset="-120"/>
              </a:rPr>
              <a:t>Workflow risk tiers are generated preliminarily for clinician review, to prioritize care management.</a:t>
            </a:r>
            <a:endParaRPr lang="en-US" sz="1800" dirty="0"/>
          </a:p>
        </p:txBody>
      </p:sp>
      <p:sp>
        <p:nvSpPr>
          <p:cNvPr id="6" name="Shape 4"/>
          <p:cNvSpPr/>
          <p:nvPr/>
        </p:nvSpPr>
        <p:spPr>
          <a:xfrm>
            <a:off x="758952" y="1843873"/>
            <a:ext cx="5221224" cy="3657600"/>
          </a:xfrm>
          <a:prstGeom prst="roundRect">
            <a:avLst>
              <a:gd name="adj" fmla="val 3500"/>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7" name="Shape 5"/>
          <p:cNvSpPr/>
          <p:nvPr/>
        </p:nvSpPr>
        <p:spPr>
          <a:xfrm>
            <a:off x="5276088" y="2045041"/>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8" name="Image 0" descr="icons/FiLayers_i.png"/>
          <p:cNvPicPr>
            <a:picLocks noChangeAspect="1"/>
          </p:cNvPicPr>
          <p:nvPr/>
        </p:nvPicPr>
        <p:blipFill>
          <a:blip r:embed="rId3"/>
          <a:stretch>
            <a:fillRect/>
          </a:stretch>
        </p:blipFill>
        <p:spPr>
          <a:xfrm>
            <a:off x="5337901" y="2106854"/>
            <a:ext cx="351861" cy="351861"/>
          </a:xfrm>
          <a:prstGeom prst="rect">
            <a:avLst/>
          </a:prstGeom>
        </p:spPr>
      </p:pic>
      <p:sp>
        <p:nvSpPr>
          <p:cNvPr id="9" name="Text 6"/>
          <p:cNvSpPr/>
          <p:nvPr/>
        </p:nvSpPr>
        <p:spPr>
          <a:xfrm>
            <a:off x="987552" y="2045041"/>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Preliminary workflow tiers</a:t>
            </a:r>
            <a:endParaRPr lang="en-US" sz="2000" dirty="0"/>
          </a:p>
        </p:txBody>
      </p:sp>
      <p:sp>
        <p:nvSpPr>
          <p:cNvPr id="10" name="Text 7"/>
          <p:cNvSpPr/>
          <p:nvPr/>
        </p:nvSpPr>
        <p:spPr>
          <a:xfrm>
            <a:off x="987552" y="2483953"/>
            <a:ext cx="4764024" cy="287121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A prioritization aid for clinician review — never a clinical determination.</a:t>
            </a:r>
            <a:endParaRPr lang="en-US" sz="1800" dirty="0"/>
          </a:p>
        </p:txBody>
      </p:sp>
      <p:sp>
        <p:nvSpPr>
          <p:cNvPr id="11" name="Shape 8"/>
          <p:cNvSpPr/>
          <p:nvPr/>
        </p:nvSpPr>
        <p:spPr>
          <a:xfrm>
            <a:off x="987552" y="3672673"/>
            <a:ext cx="4764024" cy="493776"/>
          </a:xfrm>
          <a:prstGeom prst="roundRect">
            <a:avLst>
              <a:gd name="adj" fmla="val 18519"/>
            </a:avLst>
          </a:prstGeom>
          <a:solidFill>
            <a:srgbClr val="EEECFB"/>
          </a:solidFill>
          <a:ln w="12700">
            <a:solidFill>
              <a:srgbClr val="EEECFB"/>
            </a:solidFill>
            <a:prstDash val="solid"/>
          </a:ln>
        </p:spPr>
        <p:txBody>
          <a:bodyPr/>
          <a:lstStyle/>
          <a:p>
            <a:endParaRPr lang="en-US"/>
          </a:p>
        </p:txBody>
      </p:sp>
      <p:sp>
        <p:nvSpPr>
          <p:cNvPr id="12" name="Text 9"/>
          <p:cNvSpPr/>
          <p:nvPr/>
        </p:nvSpPr>
        <p:spPr>
          <a:xfrm>
            <a:off x="1170432" y="3672673"/>
            <a:ext cx="4398264" cy="493776"/>
          </a:xfrm>
          <a:prstGeom prst="rect">
            <a:avLst/>
          </a:prstGeom>
          <a:noFill/>
          <a:ln/>
        </p:spPr>
        <p:txBody>
          <a:bodyPr wrap="square" lIns="0" tIns="0" rIns="0" bIns="0" rtlCol="0" anchor="ctr"/>
          <a:lstStyle/>
          <a:p>
            <a:pPr marL="0" indent="0">
              <a:buNone/>
            </a:pPr>
            <a:r>
              <a:rPr lang="en-US" sz="1800" b="1" dirty="0">
                <a:solidFill>
                  <a:srgbClr val="5B4BD6"/>
                </a:solidFill>
                <a:latin typeface="Arial" pitchFamily="34" charset="0"/>
                <a:ea typeface="Arial" pitchFamily="34" charset="-122"/>
                <a:cs typeface="Arial" pitchFamily="34" charset="-120"/>
              </a:rPr>
              <a:t>Major</a:t>
            </a:r>
            <a:endParaRPr lang="en-US" sz="1800" dirty="0"/>
          </a:p>
        </p:txBody>
      </p:sp>
      <p:sp>
        <p:nvSpPr>
          <p:cNvPr id="13" name="Shape 10"/>
          <p:cNvSpPr/>
          <p:nvPr/>
        </p:nvSpPr>
        <p:spPr>
          <a:xfrm>
            <a:off x="987552" y="4267033"/>
            <a:ext cx="4764024" cy="493776"/>
          </a:xfrm>
          <a:prstGeom prst="roundRect">
            <a:avLst>
              <a:gd name="adj" fmla="val 18519"/>
            </a:avLst>
          </a:prstGeom>
          <a:solidFill>
            <a:srgbClr val="EEECFB"/>
          </a:solidFill>
          <a:ln w="12700">
            <a:solidFill>
              <a:srgbClr val="EEECFB"/>
            </a:solidFill>
            <a:prstDash val="solid"/>
          </a:ln>
        </p:spPr>
        <p:txBody>
          <a:bodyPr/>
          <a:lstStyle/>
          <a:p>
            <a:endParaRPr lang="en-US"/>
          </a:p>
        </p:txBody>
      </p:sp>
      <p:sp>
        <p:nvSpPr>
          <p:cNvPr id="14" name="Text 11"/>
          <p:cNvSpPr/>
          <p:nvPr/>
        </p:nvSpPr>
        <p:spPr>
          <a:xfrm>
            <a:off x="1170432" y="4267033"/>
            <a:ext cx="4398264" cy="493776"/>
          </a:xfrm>
          <a:prstGeom prst="rect">
            <a:avLst/>
          </a:prstGeom>
          <a:noFill/>
          <a:ln/>
        </p:spPr>
        <p:txBody>
          <a:bodyPr wrap="square" lIns="0" tIns="0" rIns="0" bIns="0" rtlCol="0" anchor="ctr"/>
          <a:lstStyle/>
          <a:p>
            <a:pPr marL="0" indent="0">
              <a:buNone/>
            </a:pPr>
            <a:r>
              <a:rPr lang="en-US" sz="1800" b="1" dirty="0">
                <a:solidFill>
                  <a:srgbClr val="5B4BD6"/>
                </a:solidFill>
                <a:latin typeface="Arial" pitchFamily="34" charset="0"/>
                <a:ea typeface="Arial" pitchFamily="34" charset="-122"/>
                <a:cs typeface="Arial" pitchFamily="34" charset="-120"/>
              </a:rPr>
              <a:t>Minor</a:t>
            </a:r>
            <a:endParaRPr lang="en-US" sz="1800" dirty="0"/>
          </a:p>
        </p:txBody>
      </p:sp>
      <p:sp>
        <p:nvSpPr>
          <p:cNvPr id="15" name="Shape 12"/>
          <p:cNvSpPr/>
          <p:nvPr/>
        </p:nvSpPr>
        <p:spPr>
          <a:xfrm>
            <a:off x="987552" y="4861393"/>
            <a:ext cx="4764024" cy="493776"/>
          </a:xfrm>
          <a:prstGeom prst="roundRect">
            <a:avLst>
              <a:gd name="adj" fmla="val 18519"/>
            </a:avLst>
          </a:prstGeom>
          <a:solidFill>
            <a:srgbClr val="EEECFB"/>
          </a:solidFill>
          <a:ln w="12700">
            <a:solidFill>
              <a:srgbClr val="EEECFB"/>
            </a:solidFill>
            <a:prstDash val="solid"/>
          </a:ln>
        </p:spPr>
        <p:txBody>
          <a:bodyPr/>
          <a:lstStyle/>
          <a:p>
            <a:endParaRPr lang="en-US"/>
          </a:p>
        </p:txBody>
      </p:sp>
      <p:sp>
        <p:nvSpPr>
          <p:cNvPr id="16" name="Text 13"/>
          <p:cNvSpPr/>
          <p:nvPr/>
        </p:nvSpPr>
        <p:spPr>
          <a:xfrm>
            <a:off x="1170432" y="4861393"/>
            <a:ext cx="4398264" cy="493776"/>
          </a:xfrm>
          <a:prstGeom prst="rect">
            <a:avLst/>
          </a:prstGeom>
          <a:noFill/>
          <a:ln/>
        </p:spPr>
        <p:txBody>
          <a:bodyPr wrap="square" lIns="0" tIns="0" rIns="0" bIns="0" rtlCol="0" anchor="ctr"/>
          <a:lstStyle/>
          <a:p>
            <a:pPr marL="0" indent="0">
              <a:buNone/>
            </a:pPr>
            <a:r>
              <a:rPr lang="en-US" sz="1800" b="1" dirty="0">
                <a:solidFill>
                  <a:srgbClr val="5B4BD6"/>
                </a:solidFill>
                <a:latin typeface="Arial" pitchFamily="34" charset="0"/>
                <a:ea typeface="Arial" pitchFamily="34" charset="-122"/>
                <a:cs typeface="Arial" pitchFamily="34" charset="-120"/>
              </a:rPr>
              <a:t>None</a:t>
            </a:r>
            <a:endParaRPr lang="en-US" sz="1800" dirty="0"/>
          </a:p>
        </p:txBody>
      </p:sp>
      <p:sp>
        <p:nvSpPr>
          <p:cNvPr id="17" name="Shape 14"/>
          <p:cNvSpPr/>
          <p:nvPr/>
        </p:nvSpPr>
        <p:spPr>
          <a:xfrm>
            <a:off x="6208776" y="1843873"/>
            <a:ext cx="5221224" cy="3657600"/>
          </a:xfrm>
          <a:prstGeom prst="roundRect">
            <a:avLst>
              <a:gd name="adj" fmla="val 3500"/>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18" name="Shape 15"/>
          <p:cNvSpPr/>
          <p:nvPr/>
        </p:nvSpPr>
        <p:spPr>
          <a:xfrm>
            <a:off x="10725912" y="2045041"/>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19" name="Image 1" descr="icons/FiEyeOff_w.png"/>
          <p:cNvPicPr>
            <a:picLocks noChangeAspect="1"/>
          </p:cNvPicPr>
          <p:nvPr/>
        </p:nvPicPr>
        <p:blipFill>
          <a:blip r:embed="rId4"/>
          <a:stretch>
            <a:fillRect/>
          </a:stretch>
        </p:blipFill>
        <p:spPr>
          <a:xfrm>
            <a:off x="10787725" y="2106854"/>
            <a:ext cx="351861" cy="351861"/>
          </a:xfrm>
          <a:prstGeom prst="rect">
            <a:avLst/>
          </a:prstGeom>
        </p:spPr>
      </p:pic>
      <p:sp>
        <p:nvSpPr>
          <p:cNvPr id="20" name="Text 16"/>
          <p:cNvSpPr/>
          <p:nvPr/>
        </p:nvSpPr>
        <p:spPr>
          <a:xfrm>
            <a:off x="6437376" y="2045041"/>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FFFFFF"/>
                </a:solidFill>
                <a:latin typeface="Arial" pitchFamily="34" charset="0"/>
                <a:ea typeface="Arial" pitchFamily="34" charset="-122"/>
                <a:cs typeface="Arial" pitchFamily="34" charset="-120"/>
              </a:rPr>
              <a:t>Data minimization by design</a:t>
            </a:r>
            <a:endParaRPr lang="en-US" sz="2000" dirty="0"/>
          </a:p>
        </p:txBody>
      </p:sp>
      <p:sp>
        <p:nvSpPr>
          <p:cNvPr id="21" name="Text 17"/>
          <p:cNvSpPr/>
          <p:nvPr/>
        </p:nvSpPr>
        <p:spPr>
          <a:xfrm>
            <a:off x="6437376" y="2483953"/>
            <a:ext cx="4764024" cy="2871216"/>
          </a:xfrm>
          <a:prstGeom prst="rect">
            <a:avLst/>
          </a:prstGeom>
          <a:noFill/>
          <a:ln/>
        </p:spPr>
        <p:txBody>
          <a:bodyPr wrap="square" lIns="0" tIns="0" rIns="0" bIns="0" rtlCol="0" anchor="t"/>
          <a:lstStyle/>
          <a:p>
            <a:pPr marL="0" indent="0">
              <a:lnSpc>
                <a:spcPct val="115000"/>
              </a:lnSpc>
              <a:buNone/>
            </a:pPr>
            <a:r>
              <a:rPr lang="en-US" sz="1800" dirty="0">
                <a:solidFill>
                  <a:srgbClr val="E7E3FC"/>
                </a:solidFill>
                <a:latin typeface="Arial" pitchFamily="34" charset="0"/>
                <a:ea typeface="Arial" pitchFamily="34" charset="-122"/>
                <a:cs typeface="Arial" pitchFamily="34" charset="-120"/>
              </a:rPr>
              <a:t>The model processes only secure, account-linked variables under strict HIPAA safeguards and applicable BAAs.</a:t>
            </a:r>
            <a:endParaRPr lang="en-US" sz="1800" dirty="0"/>
          </a:p>
        </p:txBody>
      </p:sp>
      <p:sp>
        <p:nvSpPr>
          <p:cNvPr id="22" name="Shape 18"/>
          <p:cNvSpPr/>
          <p:nvPr/>
        </p:nvSpPr>
        <p:spPr>
          <a:xfrm>
            <a:off x="6437376" y="3672673"/>
            <a:ext cx="4764024" cy="493776"/>
          </a:xfrm>
          <a:prstGeom prst="roundRect">
            <a:avLst>
              <a:gd name="adj" fmla="val 18519"/>
            </a:avLst>
          </a:prstGeom>
          <a:solidFill>
            <a:srgbClr val="FFFFFF">
              <a:alpha val="18000"/>
            </a:srgbClr>
          </a:solidFill>
          <a:ln w="12700">
            <a:solidFill>
              <a:srgbClr val="FFFFFF">
                <a:alpha val="35000"/>
              </a:srgbClr>
            </a:solidFill>
            <a:prstDash val="solid"/>
          </a:ln>
        </p:spPr>
        <p:txBody>
          <a:bodyPr/>
          <a:lstStyle/>
          <a:p>
            <a:endParaRPr lang="en-US"/>
          </a:p>
        </p:txBody>
      </p:sp>
      <p:sp>
        <p:nvSpPr>
          <p:cNvPr id="23" name="Text 19"/>
          <p:cNvSpPr/>
          <p:nvPr/>
        </p:nvSpPr>
        <p:spPr>
          <a:xfrm>
            <a:off x="6620256" y="3672673"/>
            <a:ext cx="4398264" cy="493776"/>
          </a:xfrm>
          <a:prstGeom prst="rect">
            <a:avLst/>
          </a:prstGeom>
          <a:noFill/>
          <a:ln/>
        </p:spPr>
        <p:txBody>
          <a:bodyPr wrap="square" lIns="0" tIns="0" rIns="0" bIns="0" rtlCol="0" anchor="ctr"/>
          <a:lstStyle/>
          <a:p>
            <a:pPr marL="0" indent="0">
              <a:buNone/>
            </a:pPr>
            <a:r>
              <a:rPr lang="en-US" sz="1800" b="1" dirty="0">
                <a:solidFill>
                  <a:srgbClr val="FFFFFF"/>
                </a:solidFill>
                <a:latin typeface="Arial" pitchFamily="34" charset="0"/>
                <a:ea typeface="Arial" pitchFamily="34" charset="-122"/>
                <a:cs typeface="Arial" pitchFamily="34" charset="-120"/>
              </a:rPr>
              <a:t>Configured management ID</a:t>
            </a:r>
            <a:endParaRPr lang="en-US" sz="1800" dirty="0"/>
          </a:p>
        </p:txBody>
      </p:sp>
      <p:sp>
        <p:nvSpPr>
          <p:cNvPr id="24" name="Shape 20"/>
          <p:cNvSpPr/>
          <p:nvPr/>
        </p:nvSpPr>
        <p:spPr>
          <a:xfrm>
            <a:off x="6437376" y="4267033"/>
            <a:ext cx="4764024" cy="493776"/>
          </a:xfrm>
          <a:prstGeom prst="roundRect">
            <a:avLst>
              <a:gd name="adj" fmla="val 18519"/>
            </a:avLst>
          </a:prstGeom>
          <a:solidFill>
            <a:srgbClr val="FFFFFF">
              <a:alpha val="18000"/>
            </a:srgbClr>
          </a:solidFill>
          <a:ln w="12700">
            <a:solidFill>
              <a:srgbClr val="FFFFFF">
                <a:alpha val="35000"/>
              </a:srgbClr>
            </a:solidFill>
            <a:prstDash val="solid"/>
          </a:ln>
        </p:spPr>
        <p:txBody>
          <a:bodyPr/>
          <a:lstStyle/>
          <a:p>
            <a:endParaRPr lang="en-US"/>
          </a:p>
        </p:txBody>
      </p:sp>
      <p:sp>
        <p:nvSpPr>
          <p:cNvPr id="25" name="Text 21"/>
          <p:cNvSpPr/>
          <p:nvPr/>
        </p:nvSpPr>
        <p:spPr>
          <a:xfrm>
            <a:off x="6620256" y="4267033"/>
            <a:ext cx="4398264" cy="493776"/>
          </a:xfrm>
          <a:prstGeom prst="rect">
            <a:avLst/>
          </a:prstGeom>
          <a:noFill/>
          <a:ln/>
        </p:spPr>
        <p:txBody>
          <a:bodyPr wrap="square" lIns="0" tIns="0" rIns="0" bIns="0" rtlCol="0" anchor="ctr"/>
          <a:lstStyle/>
          <a:p>
            <a:pPr marL="0" indent="0">
              <a:buNone/>
            </a:pPr>
            <a:r>
              <a:rPr lang="en-US" sz="1800" b="1" dirty="0">
                <a:solidFill>
                  <a:srgbClr val="FFFFFF"/>
                </a:solidFill>
                <a:latin typeface="Arial" pitchFamily="34" charset="0"/>
                <a:ea typeface="Arial" pitchFamily="34" charset="-122"/>
                <a:cs typeface="Arial" pitchFamily="34" charset="-120"/>
              </a:rPr>
              <a:t>Gender</a:t>
            </a:r>
            <a:endParaRPr lang="en-US" sz="1800" dirty="0"/>
          </a:p>
        </p:txBody>
      </p:sp>
      <p:sp>
        <p:nvSpPr>
          <p:cNvPr id="26" name="Shape 22"/>
          <p:cNvSpPr/>
          <p:nvPr/>
        </p:nvSpPr>
        <p:spPr>
          <a:xfrm>
            <a:off x="6437376" y="4861393"/>
            <a:ext cx="4764024" cy="493776"/>
          </a:xfrm>
          <a:prstGeom prst="roundRect">
            <a:avLst>
              <a:gd name="adj" fmla="val 18519"/>
            </a:avLst>
          </a:prstGeom>
          <a:solidFill>
            <a:srgbClr val="FFFFFF">
              <a:alpha val="18000"/>
            </a:srgbClr>
          </a:solidFill>
          <a:ln w="12700">
            <a:solidFill>
              <a:srgbClr val="FFFFFF">
                <a:alpha val="35000"/>
              </a:srgbClr>
            </a:solidFill>
            <a:prstDash val="solid"/>
          </a:ln>
        </p:spPr>
        <p:txBody>
          <a:bodyPr/>
          <a:lstStyle/>
          <a:p>
            <a:endParaRPr lang="en-US"/>
          </a:p>
        </p:txBody>
      </p:sp>
      <p:sp>
        <p:nvSpPr>
          <p:cNvPr id="27" name="Text 23"/>
          <p:cNvSpPr/>
          <p:nvPr/>
        </p:nvSpPr>
        <p:spPr>
          <a:xfrm>
            <a:off x="6620256" y="4861393"/>
            <a:ext cx="4398264" cy="493776"/>
          </a:xfrm>
          <a:prstGeom prst="rect">
            <a:avLst/>
          </a:prstGeom>
          <a:noFill/>
          <a:ln/>
        </p:spPr>
        <p:txBody>
          <a:bodyPr wrap="square" lIns="0" tIns="0" rIns="0" bIns="0" rtlCol="0" anchor="ctr"/>
          <a:lstStyle/>
          <a:p>
            <a:pPr marL="0" indent="0">
              <a:buNone/>
            </a:pPr>
            <a:r>
              <a:rPr lang="en-US" sz="1800" b="1" dirty="0">
                <a:solidFill>
                  <a:srgbClr val="FFFFFF"/>
                </a:solidFill>
                <a:latin typeface="Arial" pitchFamily="34" charset="0"/>
                <a:ea typeface="Arial" pitchFamily="34" charset="-122"/>
                <a:cs typeface="Arial" pitchFamily="34" charset="-120"/>
              </a:rPr>
              <a:t>Age</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5FA"/>
        </a:solidFill>
        <a:effectLst/>
      </p:bgPr>
    </p:bg>
    <p:spTree>
      <p:nvGrpSpPr>
        <p:cNvPr id="1" name=""/>
        <p:cNvGrpSpPr/>
        <p:nvPr/>
      </p:nvGrpSpPr>
      <p:grpSpPr>
        <a:xfrm>
          <a:off x="0" y="0"/>
          <a:ext cx="0" cy="0"/>
          <a:chOff x="0" y="0"/>
          <a:chExt cx="0" cy="0"/>
        </a:xfrm>
      </p:grpSpPr>
      <p:sp>
        <p:nvSpPr>
          <p:cNvPr id="2" name="Shape 0"/>
          <p:cNvSpPr/>
          <p:nvPr/>
        </p:nvSpPr>
        <p:spPr>
          <a:xfrm>
            <a:off x="758952" y="384048"/>
            <a:ext cx="4262933" cy="420624"/>
          </a:xfrm>
          <a:prstGeom prst="roundRect">
            <a:avLst>
              <a:gd name="adj" fmla="val 50000"/>
            </a:avLst>
          </a:prstGeom>
          <a:solidFill>
            <a:srgbClr val="5B4BD6"/>
          </a:solidFill>
          <a:ln w="12700">
            <a:solidFill>
              <a:srgbClr val="5B4BD6"/>
            </a:solidFill>
            <a:prstDash val="solid"/>
          </a:ln>
          <a:effectLst>
            <a:outerShdw blurRad="152400" dist="25400" dir="5400000" algn="bl" rotWithShape="0">
              <a:srgbClr val="5B4BD6">
                <a:alpha val="35000"/>
              </a:srgbClr>
            </a:outerShdw>
          </a:effectLst>
        </p:spPr>
        <p:txBody>
          <a:bodyPr/>
          <a:lstStyle/>
          <a:p>
            <a:endParaRPr lang="en-US"/>
          </a:p>
        </p:txBody>
      </p:sp>
      <p:sp>
        <p:nvSpPr>
          <p:cNvPr id="3" name="Text 1"/>
          <p:cNvSpPr/>
          <p:nvPr/>
        </p:nvSpPr>
        <p:spPr>
          <a:xfrm>
            <a:off x="758952" y="384048"/>
            <a:ext cx="4262933" cy="420624"/>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WHAT THE PROMPTS ARE NOT</a:t>
            </a:r>
            <a:endParaRPr lang="en-US" sz="1800" dirty="0"/>
          </a:p>
        </p:txBody>
      </p:sp>
      <p:sp>
        <p:nvSpPr>
          <p:cNvPr id="4" name="Text 2"/>
          <p:cNvSpPr/>
          <p:nvPr/>
        </p:nvSpPr>
        <p:spPr>
          <a:xfrm>
            <a:off x="758952" y="705194"/>
            <a:ext cx="10671048" cy="713232"/>
          </a:xfrm>
          <a:prstGeom prst="rect">
            <a:avLst/>
          </a:prstGeom>
          <a:noFill/>
          <a:ln/>
        </p:spPr>
        <p:txBody>
          <a:bodyPr wrap="square" lIns="0" tIns="0" rIns="0" bIns="0" rtlCol="0" anchor="ctr"/>
          <a:lstStyle/>
          <a:p>
            <a:pPr marL="0" indent="0" algn="l">
              <a:buNone/>
            </a:pPr>
            <a:r>
              <a:rPr lang="en-US" sz="3200" b="1" dirty="0">
                <a:solidFill>
                  <a:srgbClr val="16162E"/>
                </a:solidFill>
                <a:latin typeface="Arial" pitchFamily="34" charset="0"/>
                <a:ea typeface="Arial" pitchFamily="34" charset="-122"/>
                <a:cs typeface="Arial" pitchFamily="34" charset="-120"/>
              </a:rPr>
              <a:t>Prompts precede the EHR entry</a:t>
            </a:r>
            <a:endParaRPr lang="en-US" sz="3200" dirty="0"/>
          </a:p>
        </p:txBody>
      </p:sp>
      <p:sp>
        <p:nvSpPr>
          <p:cNvPr id="5" name="Shape 3"/>
          <p:cNvSpPr/>
          <p:nvPr/>
        </p:nvSpPr>
        <p:spPr>
          <a:xfrm>
            <a:off x="758952" y="1367585"/>
            <a:ext cx="3401568" cy="1783080"/>
          </a:xfrm>
          <a:prstGeom prst="roundRect">
            <a:avLst>
              <a:gd name="adj" fmla="val 7179"/>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6" name="Shape 4"/>
          <p:cNvSpPr/>
          <p:nvPr/>
        </p:nvSpPr>
        <p:spPr>
          <a:xfrm>
            <a:off x="3456432" y="1568753"/>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7" name="Image 0" descr="icons/FiXCircle_i.png"/>
          <p:cNvPicPr>
            <a:picLocks noChangeAspect="1"/>
          </p:cNvPicPr>
          <p:nvPr/>
        </p:nvPicPr>
        <p:blipFill>
          <a:blip r:embed="rId3"/>
          <a:stretch>
            <a:fillRect/>
          </a:stretch>
        </p:blipFill>
        <p:spPr>
          <a:xfrm>
            <a:off x="3518245" y="1630566"/>
            <a:ext cx="351861" cy="351861"/>
          </a:xfrm>
          <a:prstGeom prst="rect">
            <a:avLst/>
          </a:prstGeom>
        </p:spPr>
      </p:pic>
      <p:sp>
        <p:nvSpPr>
          <p:cNvPr id="8" name="Text 5"/>
          <p:cNvSpPr/>
          <p:nvPr/>
        </p:nvSpPr>
        <p:spPr>
          <a:xfrm>
            <a:off x="987552" y="1568753"/>
            <a:ext cx="2304288"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Not diagnoses</a:t>
            </a:r>
            <a:endParaRPr lang="en-US" sz="2000" dirty="0"/>
          </a:p>
        </p:txBody>
      </p:sp>
      <p:sp>
        <p:nvSpPr>
          <p:cNvPr id="9" name="Text 6"/>
          <p:cNvSpPr/>
          <p:nvPr/>
        </p:nvSpPr>
        <p:spPr>
          <a:xfrm>
            <a:off x="987552" y="2007665"/>
            <a:ext cx="2944368" cy="99669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A prompt never asserts a clinical finding or condition.</a:t>
            </a:r>
            <a:endParaRPr lang="en-US" sz="1800" dirty="0"/>
          </a:p>
        </p:txBody>
      </p:sp>
      <p:sp>
        <p:nvSpPr>
          <p:cNvPr id="10" name="Shape 7"/>
          <p:cNvSpPr/>
          <p:nvPr/>
        </p:nvSpPr>
        <p:spPr>
          <a:xfrm>
            <a:off x="4389120" y="1367585"/>
            <a:ext cx="3401568" cy="1783080"/>
          </a:xfrm>
          <a:prstGeom prst="roundRect">
            <a:avLst>
              <a:gd name="adj" fmla="val 7179"/>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1" name="Shape 8"/>
          <p:cNvSpPr/>
          <p:nvPr/>
        </p:nvSpPr>
        <p:spPr>
          <a:xfrm>
            <a:off x="7086600" y="1568753"/>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2" name="Image 1" descr="icons/FiXCircle_i.png"/>
          <p:cNvPicPr>
            <a:picLocks noChangeAspect="1"/>
          </p:cNvPicPr>
          <p:nvPr/>
        </p:nvPicPr>
        <p:blipFill>
          <a:blip r:embed="rId3"/>
          <a:stretch>
            <a:fillRect/>
          </a:stretch>
        </p:blipFill>
        <p:spPr>
          <a:xfrm>
            <a:off x="7148413" y="1630566"/>
            <a:ext cx="351861" cy="351861"/>
          </a:xfrm>
          <a:prstGeom prst="rect">
            <a:avLst/>
          </a:prstGeom>
        </p:spPr>
      </p:pic>
      <p:sp>
        <p:nvSpPr>
          <p:cNvPr id="13" name="Text 9"/>
          <p:cNvSpPr/>
          <p:nvPr/>
        </p:nvSpPr>
        <p:spPr>
          <a:xfrm>
            <a:off x="4617720" y="1568753"/>
            <a:ext cx="2304288"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Not HCC codes</a:t>
            </a:r>
            <a:endParaRPr lang="en-US" sz="2000" dirty="0"/>
          </a:p>
        </p:txBody>
      </p:sp>
      <p:sp>
        <p:nvSpPr>
          <p:cNvPr id="14" name="Text 10"/>
          <p:cNvSpPr/>
          <p:nvPr/>
        </p:nvSpPr>
        <p:spPr>
          <a:xfrm>
            <a:off x="4617720" y="2007665"/>
            <a:ext cx="2944368" cy="99669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No code is selected, assigned, or inserted by the engine.</a:t>
            </a:r>
            <a:endParaRPr lang="en-US" sz="1800" dirty="0"/>
          </a:p>
        </p:txBody>
      </p:sp>
      <p:sp>
        <p:nvSpPr>
          <p:cNvPr id="15" name="Shape 11"/>
          <p:cNvSpPr/>
          <p:nvPr/>
        </p:nvSpPr>
        <p:spPr>
          <a:xfrm>
            <a:off x="8019288" y="1367585"/>
            <a:ext cx="3401568" cy="1783080"/>
          </a:xfrm>
          <a:prstGeom prst="roundRect">
            <a:avLst>
              <a:gd name="adj" fmla="val 7179"/>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6" name="Shape 12"/>
          <p:cNvSpPr/>
          <p:nvPr/>
        </p:nvSpPr>
        <p:spPr>
          <a:xfrm>
            <a:off x="10716768" y="1568753"/>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7" name="Image 2" descr="icons/FiXCircle_i.png"/>
          <p:cNvPicPr>
            <a:picLocks noChangeAspect="1"/>
          </p:cNvPicPr>
          <p:nvPr/>
        </p:nvPicPr>
        <p:blipFill>
          <a:blip r:embed="rId3"/>
          <a:stretch>
            <a:fillRect/>
          </a:stretch>
        </p:blipFill>
        <p:spPr>
          <a:xfrm>
            <a:off x="10778581" y="1630566"/>
            <a:ext cx="351861" cy="351861"/>
          </a:xfrm>
          <a:prstGeom prst="rect">
            <a:avLst/>
          </a:prstGeom>
        </p:spPr>
      </p:pic>
      <p:sp>
        <p:nvSpPr>
          <p:cNvPr id="18" name="Text 13"/>
          <p:cNvSpPr/>
          <p:nvPr/>
        </p:nvSpPr>
        <p:spPr>
          <a:xfrm>
            <a:off x="8247888" y="1568753"/>
            <a:ext cx="2304288"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Not billing advice</a:t>
            </a:r>
            <a:endParaRPr lang="en-US" sz="2000" dirty="0"/>
          </a:p>
        </p:txBody>
      </p:sp>
      <p:sp>
        <p:nvSpPr>
          <p:cNvPr id="19" name="Text 14"/>
          <p:cNvSpPr/>
          <p:nvPr/>
        </p:nvSpPr>
        <p:spPr>
          <a:xfrm>
            <a:off x="8247888" y="2007665"/>
            <a:ext cx="2944368" cy="99669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No claim, charge, or reimbursement recommendation is made.</a:t>
            </a:r>
            <a:endParaRPr lang="en-US" sz="1800" dirty="0"/>
          </a:p>
        </p:txBody>
      </p:sp>
      <p:sp>
        <p:nvSpPr>
          <p:cNvPr id="20" name="Shape 15"/>
          <p:cNvSpPr/>
          <p:nvPr/>
        </p:nvSpPr>
        <p:spPr>
          <a:xfrm>
            <a:off x="758952" y="3379265"/>
            <a:ext cx="10671048" cy="1188720"/>
          </a:xfrm>
          <a:prstGeom prst="roundRect">
            <a:avLst>
              <a:gd name="adj" fmla="val 9231"/>
            </a:avLst>
          </a:prstGeom>
          <a:solidFill>
            <a:srgbClr val="E8E7F8"/>
          </a:solidFill>
          <a:ln w="12700">
            <a:solidFill>
              <a:srgbClr val="E8E7F8"/>
            </a:solidFill>
            <a:prstDash val="solid"/>
          </a:ln>
        </p:spPr>
        <p:txBody>
          <a:bodyPr/>
          <a:lstStyle/>
          <a:p>
            <a:endParaRPr lang="en-US"/>
          </a:p>
        </p:txBody>
      </p:sp>
      <p:sp>
        <p:nvSpPr>
          <p:cNvPr id="21" name="Text 16"/>
          <p:cNvSpPr/>
          <p:nvPr/>
        </p:nvSpPr>
        <p:spPr>
          <a:xfrm>
            <a:off x="1033272" y="3379265"/>
            <a:ext cx="10122408" cy="1188720"/>
          </a:xfrm>
          <a:prstGeom prst="rect">
            <a:avLst/>
          </a:prstGeom>
          <a:noFill/>
          <a:ln/>
        </p:spPr>
        <p:txBody>
          <a:bodyPr wrap="square" lIns="0" tIns="0" rIns="0" bIns="0" rtlCol="0" anchor="ctr"/>
          <a:lstStyle/>
          <a:p>
            <a:pPr marL="0" indent="0">
              <a:lnSpc>
                <a:spcPct val="115000"/>
              </a:lnSpc>
              <a:buNone/>
            </a:pPr>
            <a:r>
              <a:rPr lang="en-US" sz="1800" b="1" dirty="0">
                <a:solidFill>
                  <a:srgbClr val="5B4BD6"/>
                </a:solidFill>
                <a:latin typeface="Arial" pitchFamily="34" charset="0"/>
                <a:ea typeface="Arial" pitchFamily="34" charset="-122"/>
                <a:cs typeface="Arial" pitchFamily="34" charset="-120"/>
              </a:rPr>
              <a:t>MODEL TRANSITIONS:  </a:t>
            </a:r>
            <a:r>
              <a:rPr lang="en-US" sz="1800" dirty="0">
                <a:solidFill>
                  <a:srgbClr val="16162E"/>
                </a:solidFill>
                <a:latin typeface="Arial" pitchFamily="34" charset="0"/>
                <a:ea typeface="Arial" pitchFamily="34" charset="-122"/>
                <a:cs typeface="Arial" pitchFamily="34" charset="-120"/>
              </a:rPr>
              <a:t>during transitions between CMS-HCC model versions, the engine presents non-binding documentation prompts prior to final EHR entries, reducing the risk of documentation omission.</a:t>
            </a:r>
            <a:endParaRPr lang="en-US" sz="1800" dirty="0"/>
          </a:p>
        </p:txBody>
      </p:sp>
      <p:sp>
        <p:nvSpPr>
          <p:cNvPr id="22" name="Shape 17"/>
          <p:cNvSpPr/>
          <p:nvPr/>
        </p:nvSpPr>
        <p:spPr>
          <a:xfrm>
            <a:off x="758952" y="4750865"/>
            <a:ext cx="10671048" cy="960120"/>
          </a:xfrm>
          <a:prstGeom prst="roundRect">
            <a:avLst>
              <a:gd name="adj" fmla="val 11429"/>
            </a:avLst>
          </a:prstGeom>
          <a:solidFill>
            <a:srgbClr val="5B4BD6"/>
          </a:solidFill>
          <a:ln w="12700">
            <a:solidFill>
              <a:srgbClr val="5B4BD6"/>
            </a:solidFill>
            <a:prstDash val="solid"/>
          </a:ln>
        </p:spPr>
        <p:txBody>
          <a:bodyPr/>
          <a:lstStyle/>
          <a:p>
            <a:endParaRPr lang="en-US"/>
          </a:p>
        </p:txBody>
      </p:sp>
      <p:sp>
        <p:nvSpPr>
          <p:cNvPr id="23" name="Text 18"/>
          <p:cNvSpPr/>
          <p:nvPr/>
        </p:nvSpPr>
        <p:spPr>
          <a:xfrm>
            <a:off x="1033272" y="4750865"/>
            <a:ext cx="10122408" cy="960120"/>
          </a:xfrm>
          <a:prstGeom prst="rect">
            <a:avLst/>
          </a:prstGeom>
          <a:noFill/>
          <a:ln/>
        </p:spPr>
        <p:txBody>
          <a:bodyPr wrap="square" lIns="0" tIns="0" rIns="0" bIns="0" rtlCol="0" anchor="ctr"/>
          <a:lstStyle/>
          <a:p>
            <a:pPr marL="0" indent="0">
              <a:lnSpc>
                <a:spcPct val="115000"/>
              </a:lnSpc>
              <a:buNone/>
            </a:pPr>
            <a:r>
              <a:rPr lang="en-US" sz="1800" b="1" dirty="0">
                <a:solidFill>
                  <a:srgbClr val="FFFFFF"/>
                </a:solidFill>
                <a:latin typeface="Arial" pitchFamily="34" charset="0"/>
                <a:ea typeface="Arial" pitchFamily="34" charset="-122"/>
                <a:cs typeface="Arial" pitchFamily="34" charset="-120"/>
              </a:rPr>
              <a:t>Prompts must not be used for claim submission without independent clinician validation and compliant documentation.</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5FA"/>
        </a:solidFill>
        <a:effectLst/>
      </p:bgPr>
    </p:bg>
    <p:spTree>
      <p:nvGrpSpPr>
        <p:cNvPr id="1" name=""/>
        <p:cNvGrpSpPr/>
        <p:nvPr/>
      </p:nvGrpSpPr>
      <p:grpSpPr>
        <a:xfrm>
          <a:off x="0" y="0"/>
          <a:ext cx="0" cy="0"/>
          <a:chOff x="0" y="0"/>
          <a:chExt cx="0" cy="0"/>
        </a:xfrm>
      </p:grpSpPr>
      <p:sp>
        <p:nvSpPr>
          <p:cNvPr id="2" name="Shape 0"/>
          <p:cNvSpPr/>
          <p:nvPr/>
        </p:nvSpPr>
        <p:spPr>
          <a:xfrm>
            <a:off x="758952" y="384048"/>
            <a:ext cx="3368650" cy="420624"/>
          </a:xfrm>
          <a:prstGeom prst="roundRect">
            <a:avLst>
              <a:gd name="adj" fmla="val 50000"/>
            </a:avLst>
          </a:prstGeom>
          <a:solidFill>
            <a:srgbClr val="5B4BD6"/>
          </a:solidFill>
          <a:ln w="12700">
            <a:solidFill>
              <a:srgbClr val="5B4BD6"/>
            </a:solidFill>
            <a:prstDash val="solid"/>
          </a:ln>
          <a:effectLst>
            <a:outerShdw blurRad="152400" dist="25400" dir="5400000" algn="bl" rotWithShape="0">
              <a:srgbClr val="5B4BD6">
                <a:alpha val="35000"/>
              </a:srgbClr>
            </a:outerShdw>
          </a:effectLst>
        </p:spPr>
        <p:txBody>
          <a:bodyPr/>
          <a:lstStyle/>
          <a:p>
            <a:endParaRPr lang="en-US"/>
          </a:p>
        </p:txBody>
      </p:sp>
      <p:sp>
        <p:nvSpPr>
          <p:cNvPr id="3" name="Text 1"/>
          <p:cNvSpPr/>
          <p:nvPr/>
        </p:nvSpPr>
        <p:spPr>
          <a:xfrm>
            <a:off x="758952" y="384048"/>
            <a:ext cx="3368650" cy="420624"/>
          </a:xfrm>
          <a:prstGeom prst="rect">
            <a:avLst/>
          </a:prstGeom>
          <a:noFill/>
          <a:ln/>
        </p:spPr>
        <p:txBody>
          <a:bodyPr wrap="square" lIns="0" tIns="0" rIns="0" bIns="0" rtlCol="0" anchor="ctr"/>
          <a:lstStyle/>
          <a:p>
            <a:pPr marL="0" indent="0" algn="ctr">
              <a:buNone/>
            </a:pPr>
            <a:r>
              <a:rPr lang="en-US" sz="1800" b="1" kern="0" spc="100" dirty="0">
                <a:solidFill>
                  <a:srgbClr val="FFFFFF"/>
                </a:solidFill>
                <a:latin typeface="Arial" pitchFamily="34" charset="0"/>
                <a:ea typeface="Arial" pitchFamily="34" charset="-122"/>
                <a:cs typeface="Arial" pitchFamily="34" charset="-120"/>
              </a:rPr>
              <a:t>ADVISORY FRAMEWORK</a:t>
            </a:r>
            <a:endParaRPr lang="en-US" sz="1800" dirty="0"/>
          </a:p>
        </p:txBody>
      </p:sp>
      <p:sp>
        <p:nvSpPr>
          <p:cNvPr id="4" name="Text 2"/>
          <p:cNvSpPr/>
          <p:nvPr/>
        </p:nvSpPr>
        <p:spPr>
          <a:xfrm>
            <a:off x="758952" y="735339"/>
            <a:ext cx="10671048" cy="713232"/>
          </a:xfrm>
          <a:prstGeom prst="rect">
            <a:avLst/>
          </a:prstGeom>
          <a:noFill/>
          <a:ln/>
        </p:spPr>
        <p:txBody>
          <a:bodyPr wrap="square" lIns="0" tIns="0" rIns="0" bIns="0" rtlCol="0" anchor="ctr"/>
          <a:lstStyle/>
          <a:p>
            <a:pPr marL="0" indent="0" algn="l">
              <a:buNone/>
            </a:pPr>
            <a:r>
              <a:rPr lang="en-US" sz="3200" b="1" dirty="0">
                <a:solidFill>
                  <a:srgbClr val="16162E"/>
                </a:solidFill>
                <a:latin typeface="Arial" pitchFamily="34" charset="0"/>
                <a:ea typeface="Arial" pitchFamily="34" charset="-122"/>
                <a:cs typeface="Arial" pitchFamily="34" charset="-120"/>
              </a:rPr>
              <a:t>Advisory — not automated coding</a:t>
            </a:r>
            <a:endParaRPr lang="en-US" sz="3200" dirty="0"/>
          </a:p>
        </p:txBody>
      </p:sp>
      <p:sp>
        <p:nvSpPr>
          <p:cNvPr id="5" name="Shape 3"/>
          <p:cNvSpPr/>
          <p:nvPr/>
        </p:nvSpPr>
        <p:spPr>
          <a:xfrm>
            <a:off x="758952" y="1427875"/>
            <a:ext cx="5221224" cy="3886200"/>
          </a:xfrm>
          <a:prstGeom prst="roundRect">
            <a:avLst>
              <a:gd name="adj" fmla="val 3294"/>
            </a:avLst>
          </a:prstGeom>
          <a:solidFill>
            <a:srgbClr val="5B4BD6"/>
          </a:solidFill>
          <a:ln w="12700">
            <a:solidFill>
              <a:srgbClr val="5B4BD6"/>
            </a:solidFill>
            <a:prstDash val="solid"/>
          </a:ln>
          <a:effectLst>
            <a:outerShdw blurRad="127000" dist="38100" dir="5400000" algn="bl" rotWithShape="0">
              <a:srgbClr val="9AA0C0">
                <a:alpha val="18000"/>
              </a:srgbClr>
            </a:outerShdw>
          </a:effectLst>
        </p:spPr>
        <p:txBody>
          <a:bodyPr/>
          <a:lstStyle/>
          <a:p>
            <a:endParaRPr lang="en-US"/>
          </a:p>
        </p:txBody>
      </p:sp>
      <p:sp>
        <p:nvSpPr>
          <p:cNvPr id="6" name="Shape 4"/>
          <p:cNvSpPr/>
          <p:nvPr/>
        </p:nvSpPr>
        <p:spPr>
          <a:xfrm>
            <a:off x="5276088" y="1629043"/>
            <a:ext cx="475488" cy="475488"/>
          </a:xfrm>
          <a:prstGeom prst="roundRect">
            <a:avLst>
              <a:gd name="adj" fmla="val 21154"/>
            </a:avLst>
          </a:prstGeom>
          <a:solidFill>
            <a:srgbClr val="FFFFFF">
              <a:alpha val="20000"/>
            </a:srgbClr>
          </a:solidFill>
          <a:ln w="12700">
            <a:solidFill>
              <a:srgbClr val="FFFFFF">
                <a:alpha val="35000"/>
              </a:srgbClr>
            </a:solidFill>
            <a:prstDash val="solid"/>
          </a:ln>
        </p:spPr>
        <p:txBody>
          <a:bodyPr/>
          <a:lstStyle/>
          <a:p>
            <a:endParaRPr lang="en-US"/>
          </a:p>
        </p:txBody>
      </p:sp>
      <p:pic>
        <p:nvPicPr>
          <p:cNvPr id="7" name="Image 0" descr="icons/FiShield_w.png"/>
          <p:cNvPicPr>
            <a:picLocks noChangeAspect="1"/>
          </p:cNvPicPr>
          <p:nvPr/>
        </p:nvPicPr>
        <p:blipFill>
          <a:blip r:embed="rId3"/>
          <a:stretch>
            <a:fillRect/>
          </a:stretch>
        </p:blipFill>
        <p:spPr>
          <a:xfrm>
            <a:off x="5337901" y="1690856"/>
            <a:ext cx="351861" cy="351861"/>
          </a:xfrm>
          <a:prstGeom prst="rect">
            <a:avLst/>
          </a:prstGeom>
        </p:spPr>
      </p:pic>
      <p:sp>
        <p:nvSpPr>
          <p:cNvPr id="8" name="Text 5"/>
          <p:cNvSpPr/>
          <p:nvPr/>
        </p:nvSpPr>
        <p:spPr>
          <a:xfrm>
            <a:off x="987552" y="1629043"/>
            <a:ext cx="4123944" cy="603504"/>
          </a:xfrm>
          <a:prstGeom prst="rect">
            <a:avLst/>
          </a:prstGeom>
          <a:noFill/>
          <a:ln/>
        </p:spPr>
        <p:txBody>
          <a:bodyPr wrap="square" lIns="0" tIns="0" rIns="0" bIns="0" rtlCol="0" anchor="ctr"/>
          <a:lstStyle/>
          <a:p>
            <a:pPr marL="0" indent="0">
              <a:buNone/>
            </a:pPr>
            <a:r>
              <a:rPr lang="en-US" sz="4000" b="1" dirty="0">
                <a:solidFill>
                  <a:srgbClr val="FFFFFF"/>
                </a:solidFill>
                <a:latin typeface="Arial" pitchFamily="34" charset="0"/>
                <a:ea typeface="Arial" pitchFamily="34" charset="-122"/>
                <a:cs typeface="Arial" pitchFamily="34" charset="-120"/>
              </a:rPr>
              <a:t>ADVISORY</a:t>
            </a:r>
            <a:endParaRPr lang="en-US" sz="4000" dirty="0"/>
          </a:p>
        </p:txBody>
      </p:sp>
      <p:sp>
        <p:nvSpPr>
          <p:cNvPr id="9" name="Text 6"/>
          <p:cNvSpPr/>
          <p:nvPr/>
        </p:nvSpPr>
        <p:spPr>
          <a:xfrm>
            <a:off x="987552" y="2323987"/>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FFFFFF"/>
                </a:solidFill>
                <a:latin typeface="Arial" pitchFamily="34" charset="0"/>
                <a:ea typeface="Arial" pitchFamily="34" charset="-122"/>
                <a:cs typeface="Arial" pitchFamily="34" charset="-120"/>
              </a:rPr>
              <a:t>No automated coding</a:t>
            </a:r>
            <a:endParaRPr lang="en-US" sz="2000" dirty="0"/>
          </a:p>
        </p:txBody>
      </p:sp>
      <p:sp>
        <p:nvSpPr>
          <p:cNvPr id="10" name="Text 7"/>
          <p:cNvSpPr/>
          <p:nvPr/>
        </p:nvSpPr>
        <p:spPr>
          <a:xfrm>
            <a:off x="987552" y="2762899"/>
            <a:ext cx="4764024" cy="2404872"/>
          </a:xfrm>
          <a:prstGeom prst="rect">
            <a:avLst/>
          </a:prstGeom>
          <a:noFill/>
          <a:ln/>
        </p:spPr>
        <p:txBody>
          <a:bodyPr wrap="square" lIns="0" tIns="0" rIns="0" bIns="0" rtlCol="0" anchor="t"/>
          <a:lstStyle/>
          <a:p>
            <a:pPr marL="0" indent="0">
              <a:lnSpc>
                <a:spcPct val="115000"/>
              </a:lnSpc>
              <a:buNone/>
            </a:pPr>
            <a:r>
              <a:rPr lang="en-US" sz="1800" dirty="0">
                <a:solidFill>
                  <a:srgbClr val="E7E3FC"/>
                </a:solidFill>
                <a:latin typeface="Arial" pitchFamily="34" charset="0"/>
                <a:ea typeface="Arial" pitchFamily="34" charset="-122"/>
                <a:cs typeface="Arial" pitchFamily="34" charset="-120"/>
              </a:rPr>
              <a:t>No code is selected, inserted into the EHR, or used for billing without independent clinician validation. Clinician-reviewed prompts carry non-financial context summaries, letting providers track information relevant to quality measures prior to formal attestation.</a:t>
            </a:r>
            <a:endParaRPr lang="en-US" sz="1800" dirty="0"/>
          </a:p>
        </p:txBody>
      </p:sp>
      <p:sp>
        <p:nvSpPr>
          <p:cNvPr id="11" name="Shape 8"/>
          <p:cNvSpPr/>
          <p:nvPr/>
        </p:nvSpPr>
        <p:spPr>
          <a:xfrm>
            <a:off x="6208776" y="1427875"/>
            <a:ext cx="5221224" cy="1874520"/>
          </a:xfrm>
          <a:prstGeom prst="roundRect">
            <a:avLst>
              <a:gd name="adj" fmla="val 6829"/>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2" name="Shape 9"/>
          <p:cNvSpPr/>
          <p:nvPr/>
        </p:nvSpPr>
        <p:spPr>
          <a:xfrm>
            <a:off x="10725912" y="1629043"/>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3" name="Image 1" descr="icons/FiUserCheck_i.png"/>
          <p:cNvPicPr>
            <a:picLocks noChangeAspect="1"/>
          </p:cNvPicPr>
          <p:nvPr/>
        </p:nvPicPr>
        <p:blipFill>
          <a:blip r:embed="rId4"/>
          <a:stretch>
            <a:fillRect/>
          </a:stretch>
        </p:blipFill>
        <p:spPr>
          <a:xfrm>
            <a:off x="10787725" y="1690856"/>
            <a:ext cx="351861" cy="351861"/>
          </a:xfrm>
          <a:prstGeom prst="rect">
            <a:avLst/>
          </a:prstGeom>
        </p:spPr>
      </p:pic>
      <p:sp>
        <p:nvSpPr>
          <p:cNvPr id="14" name="Text 10"/>
          <p:cNvSpPr/>
          <p:nvPr/>
        </p:nvSpPr>
        <p:spPr>
          <a:xfrm>
            <a:off x="6437376" y="1629043"/>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Clinician governance</a:t>
            </a:r>
            <a:endParaRPr lang="en-US" sz="2000" dirty="0"/>
          </a:p>
        </p:txBody>
      </p:sp>
      <p:sp>
        <p:nvSpPr>
          <p:cNvPr id="15" name="Text 11"/>
          <p:cNvSpPr/>
          <p:nvPr/>
        </p:nvSpPr>
        <p:spPr>
          <a:xfrm>
            <a:off x="6437376" y="2067955"/>
            <a:ext cx="4764024" cy="108813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Clinical judgment and final coding decisions remain with licensed clinicians. Every user action is preserved in an audit log.</a:t>
            </a:r>
            <a:endParaRPr lang="en-US" sz="1800" dirty="0"/>
          </a:p>
        </p:txBody>
      </p:sp>
      <p:sp>
        <p:nvSpPr>
          <p:cNvPr id="16" name="Shape 12"/>
          <p:cNvSpPr/>
          <p:nvPr/>
        </p:nvSpPr>
        <p:spPr>
          <a:xfrm>
            <a:off x="6208776" y="3439555"/>
            <a:ext cx="5221224" cy="1874520"/>
          </a:xfrm>
          <a:prstGeom prst="roundRect">
            <a:avLst>
              <a:gd name="adj" fmla="val 6829"/>
            </a:avLst>
          </a:prstGeom>
          <a:solidFill>
            <a:srgbClr val="FFFFFF"/>
          </a:solidFill>
          <a:ln w="12700">
            <a:solidFill>
              <a:srgbClr val="FFFFFF"/>
            </a:solidFill>
            <a:prstDash val="solid"/>
          </a:ln>
          <a:effectLst>
            <a:outerShdw blurRad="127000" dist="38100" dir="5400000" algn="bl" rotWithShape="0">
              <a:srgbClr val="9AA0C0">
                <a:alpha val="18000"/>
              </a:srgbClr>
            </a:outerShdw>
          </a:effectLst>
        </p:spPr>
        <p:txBody>
          <a:bodyPr/>
          <a:lstStyle/>
          <a:p>
            <a:endParaRPr lang="en-US"/>
          </a:p>
        </p:txBody>
      </p:sp>
      <p:sp>
        <p:nvSpPr>
          <p:cNvPr id="17" name="Shape 13"/>
          <p:cNvSpPr/>
          <p:nvPr/>
        </p:nvSpPr>
        <p:spPr>
          <a:xfrm>
            <a:off x="10725912" y="3640723"/>
            <a:ext cx="475488" cy="475488"/>
          </a:xfrm>
          <a:prstGeom prst="roundRect">
            <a:avLst>
              <a:gd name="adj" fmla="val 21154"/>
            </a:avLst>
          </a:prstGeom>
          <a:solidFill>
            <a:srgbClr val="EEECFB"/>
          </a:solidFill>
          <a:ln w="12700">
            <a:solidFill>
              <a:srgbClr val="EEECFB"/>
            </a:solidFill>
            <a:prstDash val="solid"/>
          </a:ln>
        </p:spPr>
        <p:txBody>
          <a:bodyPr/>
          <a:lstStyle/>
          <a:p>
            <a:endParaRPr lang="en-US"/>
          </a:p>
        </p:txBody>
      </p:sp>
      <p:pic>
        <p:nvPicPr>
          <p:cNvPr id="18" name="Image 2" descr="icons/FiDollarSign_i.png"/>
          <p:cNvPicPr>
            <a:picLocks noChangeAspect="1"/>
          </p:cNvPicPr>
          <p:nvPr/>
        </p:nvPicPr>
        <p:blipFill>
          <a:blip r:embed="rId5"/>
          <a:stretch>
            <a:fillRect/>
          </a:stretch>
        </p:blipFill>
        <p:spPr>
          <a:xfrm>
            <a:off x="10787725" y="3702536"/>
            <a:ext cx="351861" cy="351861"/>
          </a:xfrm>
          <a:prstGeom prst="rect">
            <a:avLst/>
          </a:prstGeom>
        </p:spPr>
      </p:pic>
      <p:sp>
        <p:nvSpPr>
          <p:cNvPr id="19" name="Text 14"/>
          <p:cNvSpPr/>
          <p:nvPr/>
        </p:nvSpPr>
        <p:spPr>
          <a:xfrm>
            <a:off x="6437376" y="3640723"/>
            <a:ext cx="4123944" cy="365760"/>
          </a:xfrm>
          <a:prstGeom prst="rect">
            <a:avLst/>
          </a:prstGeom>
          <a:noFill/>
          <a:ln/>
        </p:spPr>
        <p:txBody>
          <a:bodyPr wrap="square" lIns="0" tIns="0" rIns="0" bIns="0" rtlCol="0" anchor="t"/>
          <a:lstStyle/>
          <a:p>
            <a:pPr marL="0" indent="0">
              <a:lnSpc>
                <a:spcPct val="110000"/>
              </a:lnSpc>
              <a:buNone/>
            </a:pPr>
            <a:r>
              <a:rPr lang="en-US" sz="2000" b="1" dirty="0">
                <a:solidFill>
                  <a:srgbClr val="16162E"/>
                </a:solidFill>
                <a:latin typeface="Arial" pitchFamily="34" charset="0"/>
                <a:ea typeface="Arial" pitchFamily="34" charset="-122"/>
                <a:cs typeface="Arial" pitchFamily="34" charset="-120"/>
              </a:rPr>
              <a:t>No financial claims</a:t>
            </a:r>
            <a:endParaRPr lang="en-US" sz="2000" dirty="0"/>
          </a:p>
        </p:txBody>
      </p:sp>
      <p:sp>
        <p:nvSpPr>
          <p:cNvPr id="20" name="Text 15"/>
          <p:cNvSpPr/>
          <p:nvPr/>
        </p:nvSpPr>
        <p:spPr>
          <a:xfrm>
            <a:off x="6437376" y="4079635"/>
            <a:ext cx="4764024" cy="1088136"/>
          </a:xfrm>
          <a:prstGeom prst="rect">
            <a:avLst/>
          </a:prstGeom>
          <a:noFill/>
          <a:ln/>
        </p:spPr>
        <p:txBody>
          <a:bodyPr wrap="square" lIns="0" tIns="0" rIns="0" bIns="0" rtlCol="0" anchor="t"/>
          <a:lstStyle/>
          <a:p>
            <a:pPr marL="0" indent="0">
              <a:lnSpc>
                <a:spcPct val="115000"/>
              </a:lnSpc>
              <a:buNone/>
            </a:pPr>
            <a:r>
              <a:rPr lang="en-US" sz="1800" dirty="0">
                <a:solidFill>
                  <a:srgbClr val="6B6B85"/>
                </a:solidFill>
                <a:latin typeface="Arial" pitchFamily="34" charset="0"/>
                <a:ea typeface="Arial" pitchFamily="34" charset="-122"/>
                <a:cs typeface="Arial" pitchFamily="34" charset="-120"/>
              </a:rPr>
              <a:t>The platform does not estimate, predict, optimize, or guarantee reimbursement, RAF scores, capitation, shared savings, or payment outcomes.</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TotalTime>
  <Words>2166</Words>
  <Application>Microsoft Macintosh PowerPoint</Application>
  <PresentationFormat>Widescreen</PresentationFormat>
  <Paragraphs>184</Paragraphs>
  <Slides>14</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CyberMDCare — Solutions for IPA Networks</dc:title>
  <dc:subject>PptxGenJS Presentation</dc:subject>
  <dc:creator>CyberMDCare</dc:creator>
  <cp:lastModifiedBy>Haewon Lee</cp:lastModifiedBy>
  <cp:revision>6</cp:revision>
  <dcterms:created xsi:type="dcterms:W3CDTF">2026-07-14T18:54:56Z</dcterms:created>
  <dcterms:modified xsi:type="dcterms:W3CDTF">2026-07-14T19:15:15Z</dcterms:modified>
</cp:coreProperties>
</file>