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p:restoredTop sz="94610"/>
  </p:normalViewPr>
  <p:slideViewPr>
    <p:cSldViewPr snapToGrid="0" snapToObjects="1">
      <p:cViewPr varScale="1">
        <p:scale>
          <a:sx n="85" d="100"/>
          <a:sy n="85"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62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Introduction. CyberMDCare's Enterprise Workflow Optimization and Documentation Support Infrastructure — for MLTCO and PACE organizations under capitated risk. Improves documentation workflows, streamlines administrative processes, supports internal audit readiness — subject to each organization's own policies, clinical practices, and implementation. Scale reference: 40 registered California PACE organizations, 117+ physical care sites.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Stage 3 — non-binding context summaries and advisory framework. Clinician-reviewed prompts are accompanied by non-financial context summaries, letting providers track information relevant to quality measures prior to formal clinical attestation. EMPHASIZE: this framework is strictly ADVISORY — not automated coding. No code is selected, inserted into the EHR, or used for billing without independent clinician validation. Clinical judgment and final coding decisions remain fully with licensed clinicians. Every user action is preserved in an audit log. The platform does not estimate, predict, optimize, or guarantee reimbursement, RAF scores, capitation, shared savings, or payment outcomes.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Structured metrics and workflow support. Raw patient-reported data may support clinician-reviewed Annual Wellness Visit and Health Risk Assessment documentation workflows where applicable to the customer's program. Rolling trends assist cohort identification, supporting clinician review for high-prevalence conditions — Hypertension, Diabetes, CKD, CHF — helping support systemic compliance and assisting quality-measure tracking in accordance with NCQA HEDIS® specifications, as implemented by the customer. NOTE: no performance figures are shown on this slide by design; do not quote improvement numbers.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Risk-reduction architecture. CyberMDCare delivers regulatory risk controls designed to support clinician review, privacy, and documentation integrity. Strict clinician validation is enforced before any coding or billing use — clinical judgment and final liability stay fully vested in the doctor's independent attestation. Direct identifiers are minimized where feasible, omitting unnecessary names, Social Security numbers, or addresses.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Data minimization. The engine operates on a limited set of secure, account-linked variables under HIPAA-supportive safeguards and applicable Business Associate Agreements. This is a risk-reduction architecture — describe it as minimizing privacy risk, not eliminating liability.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Close. The DSM-Inference-X™ Engine is designed to help bridge the gap between raw patient metrics and strong data-integrity controls — a robust infrastructure component supporting care-management workflows, quality-measure documentation, and enterprise audit readiness. It does NOT, by itself, establish clinical accuracy, medical necessity, legal admissibility, CMS acceptance, or RADV sufficiency; those determinations remain with providers, payers, and applicable regulatory bodies. Thank you very much.</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Market challenges. PACE organizations operate under capitated payment structures and carry significant responsibility for financial and care coordination management. Avoidable utilization, unresolved care gaps, and insufficiently supported documentation can affect resource planning and quality performance. Manual quality-measure tracking and documentation review create administrative burden. Incomplete documentation and unsupported coding indicators create audit and compliance risk.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The solution. The app collects patient-reported and device-generated wellness information to SUPPORT, NOT REPLACE, clinician assessment and in-person or telehealth encounters. P = patient-reported pain context. Q = structured health questionnaire responses. R = biometric wellness telemetry. The P·Q·R system organizes raw information into structured summaries, configurable against customer-selected quality measures and applicable CMS and NCQA specifications — as interpreted and implemented by the customer's compliance and clinical teams.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Workflow prioritization and BioSignBox. Data is periodically analyzed under configured workflows to support clinician review and care-management prioritization before clinical escalation. IMPORTANT: the platform is not a substitute for emergency services — configured alerting may route selected readings to designated clinical staff according to customer protocols. BioSignBox™ supports identity assurance and auditable data-integrity workflows under HIPAA-supportive safeguards, clear notices, applicable consent or authorization where required, and retention controls.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Documentation review lifecycle. Each documentation prompt or review item moves through a configured workflow lifecycle governed entirely by the provider organization. If no affirmative clinician action occurs within a configured window — such as a 30-day threshold — the item may be marked expired or closed FOR WORKFLOW PURPOSES ONLY. Required system logs, audit records, and federal data retention obligations are strictly preserved. Nothing is deleted.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Section divider — the three-stage core pipeline.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From raw telemetry to structured audit support. Fragmented patient-generated metrics are organized into documentation records that may assist internal audit preparation and documentation review. The Risk-Adjustment Documentation Review Support Engine references configured clinical resources to generate NON-BINDING condition-category or documentation prompts for clinician review, under the applicable CMS-HCC model version for the relevant payment year (v24 and v28 where appropriate). Output: a verifiable data-integrity trail supporting internal documentation accuracy and audit readiness.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Stage 1 — preliminary stratification. Workflow risk tiers are generated PRELIMINARILY for clinician review, to prioritize care management. For data minimization, the model processes secure, account-linked variables — configured management ID, gender, and age — under HIPAA privacy safeguards and applicable Business Associate Agreements.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t>Stage 2 — pre-EHR documentation prompts. SAY THIS PLAINLY: these prompts are NOT diagnoses, NOT HCC codes, and NOT billing recommendations. They must not be used for claim submission without independent clinician validation and compliant documentation. While navigating the transition between model versions, the engine presents non-binding documentation prompts to the clinician prior to final EHR entries, reducing the risk of documentation omission.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Arial"/>
          <a:ea typeface="Arial"/>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Arial"/>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Arial"/>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Arial"/>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Arial"/>
          <a:ea typeface="Arial"/>
          <a:cs typeface="Arial"/>
        </a:defRPr>
      </a:lvl9pPr>
    </p:bodyStyle>
    <p:otherStyle>
      <a:defPPr>
        <a:defRPr lang="en-US"/>
      </a:defPPr>
      <a:lvl1pPr marL="0" algn="l" defTabSz="914400" rtl="0" eaLnBrk="1" latinLnBrk="0" hangingPunct="1">
        <a:defRPr sz="1800" kern="1200">
          <a:solidFill>
            <a:schemeClr val="tx1"/>
          </a:solidFill>
          <a:latin typeface="Arial"/>
          <a:ea typeface="Arial"/>
          <a:cs typeface="Arial"/>
        </a:defRPr>
      </a:lvl1pPr>
      <a:lvl2pPr marL="457200" algn="l" defTabSz="914400" rtl="0" eaLnBrk="1" latinLnBrk="0" hangingPunct="1">
        <a:defRPr sz="1800" kern="1200">
          <a:solidFill>
            <a:schemeClr val="tx1"/>
          </a:solidFill>
          <a:latin typeface="Arial"/>
          <a:ea typeface="Arial"/>
          <a:cs typeface="Arial"/>
        </a:defRPr>
      </a:lvl2pPr>
      <a:lvl3pPr marL="914400" algn="l" defTabSz="914400" rtl="0" eaLnBrk="1" latinLnBrk="0" hangingPunct="1">
        <a:defRPr sz="1800" kern="1200">
          <a:solidFill>
            <a:schemeClr val="tx1"/>
          </a:solidFill>
          <a:latin typeface="Arial"/>
          <a:ea typeface="Arial"/>
          <a:cs typeface="Arial"/>
        </a:defRPr>
      </a:lvl3pPr>
      <a:lvl4pPr marL="1371600" algn="l" defTabSz="914400" rtl="0" eaLnBrk="1" latinLnBrk="0" hangingPunct="1">
        <a:defRPr sz="1800" kern="1200">
          <a:solidFill>
            <a:schemeClr val="tx1"/>
          </a:solidFill>
          <a:latin typeface="Arial"/>
          <a:ea typeface="Arial"/>
          <a:cs typeface="Arial"/>
        </a:defRPr>
      </a:lvl4pPr>
      <a:lvl5pPr marL="1828800" algn="l" defTabSz="914400" rtl="0" eaLnBrk="1" latinLnBrk="0" hangingPunct="1">
        <a:defRPr sz="1800" kern="1200">
          <a:solidFill>
            <a:schemeClr val="tx1"/>
          </a:solidFill>
          <a:latin typeface="Arial"/>
          <a:ea typeface="Arial"/>
          <a:cs typeface="Arial"/>
        </a:defRPr>
      </a:lvl5pPr>
      <a:lvl6pPr marL="2286000" algn="l" defTabSz="914400" rtl="0" eaLnBrk="1" latinLnBrk="0" hangingPunct="1">
        <a:defRPr sz="1800" kern="1200">
          <a:solidFill>
            <a:schemeClr val="tx1"/>
          </a:solidFill>
          <a:latin typeface="Arial"/>
          <a:ea typeface="Arial"/>
          <a:cs typeface="Arial"/>
        </a:defRPr>
      </a:lvl6pPr>
      <a:lvl7pPr marL="2743200" algn="l" defTabSz="914400" rtl="0" eaLnBrk="1" latinLnBrk="0" hangingPunct="1">
        <a:defRPr sz="1800" kern="1200">
          <a:solidFill>
            <a:schemeClr val="tx1"/>
          </a:solidFill>
          <a:latin typeface="Arial"/>
          <a:ea typeface="Arial"/>
          <a:cs typeface="Arial"/>
        </a:defRPr>
      </a:lvl7pPr>
      <a:lvl8pPr marL="3200400" algn="l" defTabSz="914400" rtl="0" eaLnBrk="1" latinLnBrk="0" hangingPunct="1">
        <a:defRPr sz="1800" kern="1200">
          <a:solidFill>
            <a:schemeClr val="tx1"/>
          </a:solidFill>
          <a:latin typeface="Arial"/>
          <a:ea typeface="Arial"/>
          <a:cs typeface="Arial"/>
        </a:defRPr>
      </a:lvl8pPr>
      <a:lvl9pPr marL="3657600" algn="l" defTabSz="914400" rtl="0" eaLnBrk="1" latinLnBrk="0" hangingPunct="1">
        <a:defRPr sz="1800" kern="1200">
          <a:solidFill>
            <a:schemeClr val="tx1"/>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0D2C"/>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8603" b="8603"/>
          <a:stretch/>
        </p:blipFill>
        <p:spPr>
          <a:xfrm>
            <a:off x="0" y="-1496"/>
            <a:ext cx="18288000" cy="10287000"/>
          </a:xfrm>
          <a:prstGeom prst="rect">
            <a:avLst/>
          </a:prstGeom>
        </p:spPr>
      </p:pic>
      <p:pic>
        <p:nvPicPr>
          <p:cNvPr id="3" name="Image 1" descr="preencoded.png"/>
          <p:cNvPicPr>
            <a:picLocks noChangeAspect="1"/>
          </p:cNvPicPr>
          <p:nvPr/>
        </p:nvPicPr>
        <p:blipFill>
          <a:blip>
            <a:alphaModFix amt="55000"/>
            <a:extLst>
              <a:ext uri="{96DAC541-7B7A-43D3-8B79-37D633B846F1}">
                <asvg:svgBlip xmlns:asvg="http://schemas.microsoft.com/office/drawing/2016/SVG/main" r:embed="rId4"/>
              </a:ext>
            </a:extLst>
          </a:blip>
          <a:stretch>
            <a:fillRect/>
          </a:stretch>
        </p:blipFill>
        <p:spPr>
          <a:xfrm>
            <a:off x="9715500" y="571500"/>
            <a:ext cx="8572500" cy="2476500"/>
          </a:xfrm>
          <a:prstGeom prst="rect">
            <a:avLst/>
          </a:prstGeom>
        </p:spPr>
      </p:pic>
      <p:sp>
        <p:nvSpPr>
          <p:cNvPr id="4" name="Shape 0"/>
          <p:cNvSpPr/>
          <p:nvPr/>
        </p:nvSpPr>
        <p:spPr>
          <a:xfrm>
            <a:off x="11430000" y="1238250"/>
            <a:ext cx="57150" cy="57150"/>
          </a:xfrm>
          <a:prstGeom prst="ellipse">
            <a:avLst/>
          </a:prstGeom>
          <a:solidFill>
            <a:srgbClr val="C4CBF7">
              <a:alpha val="70000"/>
            </a:srgbClr>
          </a:solidFill>
          <a:ln/>
        </p:spPr>
        <p:txBody>
          <a:bodyPr/>
          <a:lstStyle/>
          <a:p>
            <a:endParaRPr lang="en-US"/>
          </a:p>
        </p:txBody>
      </p:sp>
      <p:sp>
        <p:nvSpPr>
          <p:cNvPr id="5" name="Shape 1"/>
          <p:cNvSpPr/>
          <p:nvPr/>
        </p:nvSpPr>
        <p:spPr>
          <a:xfrm>
            <a:off x="14763750" y="3810000"/>
            <a:ext cx="47625" cy="47625"/>
          </a:xfrm>
          <a:prstGeom prst="ellipse">
            <a:avLst/>
          </a:prstGeom>
          <a:solidFill>
            <a:srgbClr val="C4CBF7">
              <a:alpha val="60000"/>
            </a:srgbClr>
          </a:solidFill>
          <a:ln/>
        </p:spPr>
        <p:txBody>
          <a:bodyPr/>
          <a:lstStyle/>
          <a:p>
            <a:endParaRPr lang="en-US"/>
          </a:p>
        </p:txBody>
      </p:sp>
      <p:sp>
        <p:nvSpPr>
          <p:cNvPr id="6" name="Shape 2"/>
          <p:cNvSpPr/>
          <p:nvPr/>
        </p:nvSpPr>
        <p:spPr>
          <a:xfrm>
            <a:off x="16668750" y="5905500"/>
            <a:ext cx="57150" cy="57150"/>
          </a:xfrm>
          <a:prstGeom prst="ellipse">
            <a:avLst/>
          </a:prstGeom>
          <a:solidFill>
            <a:srgbClr val="C4CBF7">
              <a:alpha val="50000"/>
            </a:srgbClr>
          </a:solidFill>
          <a:ln/>
        </p:spPr>
        <p:txBody>
          <a:bodyPr/>
          <a:lstStyle/>
          <a:p>
            <a:endParaRPr lang="en-US"/>
          </a:p>
        </p:txBody>
      </p:sp>
      <p:sp>
        <p:nvSpPr>
          <p:cNvPr id="7" name="Shape 3"/>
          <p:cNvSpPr/>
          <p:nvPr/>
        </p:nvSpPr>
        <p:spPr>
          <a:xfrm>
            <a:off x="1143000" y="838200"/>
            <a:ext cx="12531436" cy="45720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40000"/>
              </a:srgbClr>
            </a:outerShdw>
          </a:effectLst>
        </p:spPr>
        <p:txBody>
          <a:bodyPr/>
          <a:lstStyle/>
          <a:p>
            <a:endParaRPr lang="en-US"/>
          </a:p>
        </p:txBody>
      </p:sp>
      <p:sp>
        <p:nvSpPr>
          <p:cNvPr id="8" name="Shape 4"/>
          <p:cNvSpPr/>
          <p:nvPr/>
        </p:nvSpPr>
        <p:spPr>
          <a:xfrm>
            <a:off x="1219200" y="920750"/>
            <a:ext cx="285750" cy="285750"/>
          </a:xfrm>
          <a:prstGeom prst="ellipse">
            <a:avLst/>
          </a:prstGeom>
          <a:solidFill>
            <a:srgbClr val="FFFFFF">
              <a:alpha val="28000"/>
            </a:srgbClr>
          </a:solidFill>
          <a:ln/>
        </p:spPr>
        <p:txBody>
          <a:bodyPr/>
          <a:lstStyle/>
          <a:p>
            <a:endParaRPr lang="en-US"/>
          </a:p>
        </p:txBody>
      </p:sp>
      <p:sp>
        <p:nvSpPr>
          <p:cNvPr id="9" name="Shape 5"/>
          <p:cNvSpPr/>
          <p:nvPr/>
        </p:nvSpPr>
        <p:spPr>
          <a:xfrm rot="2700000">
            <a:off x="1309688" y="1011237"/>
            <a:ext cx="104775" cy="104775"/>
          </a:xfrm>
          <a:prstGeom prst="roundRect">
            <a:avLst>
              <a:gd name="adj" fmla="val 18182"/>
            </a:avLst>
          </a:prstGeom>
          <a:solidFill>
            <a:srgbClr val="FFFFFF"/>
          </a:solidFill>
          <a:ln/>
        </p:spPr>
        <p:txBody>
          <a:bodyPr/>
          <a:lstStyle/>
          <a:p>
            <a:endParaRPr lang="en-US"/>
          </a:p>
        </p:txBody>
      </p:sp>
      <p:sp>
        <p:nvSpPr>
          <p:cNvPr id="10" name="Text 6"/>
          <p:cNvSpPr/>
          <p:nvPr/>
        </p:nvSpPr>
        <p:spPr>
          <a:xfrm>
            <a:off x="1619249" y="921328"/>
            <a:ext cx="12277725" cy="368876"/>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ENTERPRISE WORKFLOW OPTIMIZATION &amp; DOCUMENTATION SUPPORT</a:t>
            </a:r>
            <a:r>
              <a:rPr lang="en-US" kern="0" spc="113" dirty="0">
                <a:solidFill>
                  <a:srgbClr val="FFFFFF"/>
                </a:solidFill>
                <a:latin typeface="Arial" panose="020B0604020202020204" pitchFamily="34" charset="0"/>
                <a:ea typeface="Arial" pitchFamily="34" charset="-122"/>
                <a:cs typeface="Arial" panose="020B0604020202020204" pitchFamily="34" charset="0"/>
              </a:rPr>
              <a:t> INFRASTRUCTURE</a:t>
            </a:r>
            <a:endParaRPr lang="en-US" sz="1800" dirty="0">
              <a:latin typeface="Arial" panose="020B0604020202020204" pitchFamily="34" charset="0"/>
              <a:cs typeface="Arial" panose="020B0604020202020204" pitchFamily="34" charset="0"/>
            </a:endParaRPr>
          </a:p>
        </p:txBody>
      </p:sp>
      <p:sp>
        <p:nvSpPr>
          <p:cNvPr id="11" name="Text 7"/>
          <p:cNvSpPr/>
          <p:nvPr/>
        </p:nvSpPr>
        <p:spPr>
          <a:xfrm>
            <a:off x="1143000" y="1746250"/>
            <a:ext cx="12753975" cy="2451497"/>
          </a:xfrm>
          <a:prstGeom prst="rect">
            <a:avLst/>
          </a:prstGeom>
          <a:noFill/>
          <a:ln/>
        </p:spPr>
        <p:txBody>
          <a:bodyPr wrap="square" lIns="25400" tIns="25400" rIns="25400" bIns="25400" rtlCol="0" anchor="t">
            <a:normAutofit fontScale="92500" lnSpcReduction="20000"/>
          </a:bodyPr>
          <a:lstStyle/>
          <a:p>
            <a:pPr marL="0" indent="0" algn="l">
              <a:lnSpc>
                <a:spcPct val="103000"/>
              </a:lnSpc>
              <a:buNone/>
            </a:pPr>
            <a:r>
              <a:rPr lang="en-US" sz="9225" b="1" dirty="0">
                <a:solidFill>
                  <a:srgbClr val="FFFFFF"/>
                </a:solidFill>
                <a:latin typeface="Arial" pitchFamily="34" charset="0"/>
                <a:ea typeface="Arial" pitchFamily="34" charset="-122"/>
                <a:cs typeface="Arial" pitchFamily="34" charset="-120"/>
              </a:rPr>
              <a:t>Solutions for PACE Organizations</a:t>
            </a:r>
            <a:endParaRPr lang="en-US" sz="9225" dirty="0"/>
          </a:p>
        </p:txBody>
      </p:sp>
      <p:sp>
        <p:nvSpPr>
          <p:cNvPr id="12" name="Text 8"/>
          <p:cNvSpPr/>
          <p:nvPr/>
        </p:nvSpPr>
        <p:spPr>
          <a:xfrm>
            <a:off x="1143000" y="4502547"/>
            <a:ext cx="13217577" cy="654447"/>
          </a:xfrm>
          <a:prstGeom prst="rect">
            <a:avLst/>
          </a:prstGeom>
          <a:noFill/>
          <a:ln/>
        </p:spPr>
        <p:txBody>
          <a:bodyPr wrap="square" lIns="25400" tIns="25400" rIns="25400" bIns="25400" rtlCol="0" anchor="t">
            <a:normAutofit fontScale="92500"/>
          </a:bodyPr>
          <a:lstStyle/>
          <a:p>
            <a:pPr marL="0" indent="0" algn="l">
              <a:lnSpc>
                <a:spcPct val="150000"/>
              </a:lnSpc>
              <a:buNone/>
            </a:pPr>
            <a:r>
              <a:rPr lang="en-US" sz="2625" dirty="0">
                <a:solidFill>
                  <a:schemeClr val="bg1"/>
                </a:solidFill>
                <a:latin typeface="Arial" pitchFamily="34" charset="0"/>
                <a:ea typeface="Arial" pitchFamily="34" charset="-122"/>
                <a:cs typeface="Arial" pitchFamily="34" charset="-120"/>
              </a:rPr>
              <a:t>Workflow, documentation, and audit-readiness support for enterprise Managed Long-Term Care</a:t>
            </a:r>
            <a:endParaRPr lang="en-US" sz="2625" dirty="0">
              <a:solidFill>
                <a:schemeClr val="bg1"/>
              </a:solidFill>
            </a:endParaRPr>
          </a:p>
        </p:txBody>
      </p:sp>
      <p:sp>
        <p:nvSpPr>
          <p:cNvPr id="13" name="Text 9"/>
          <p:cNvSpPr/>
          <p:nvPr/>
        </p:nvSpPr>
        <p:spPr>
          <a:xfrm>
            <a:off x="1143000" y="5731272"/>
            <a:ext cx="2063453" cy="298450"/>
          </a:xfrm>
          <a:prstGeom prst="rect">
            <a:avLst/>
          </a:prstGeom>
          <a:noFill/>
          <a:ln/>
        </p:spPr>
        <p:txBody>
          <a:bodyPr wrap="square" lIns="0" tIns="0" rIns="0" bIns="0" rtlCol="0" anchor="t">
            <a:normAutofit fontScale="92500"/>
          </a:bodyPr>
          <a:lstStyle/>
          <a:p>
            <a:pPr marL="0" indent="0" algn="l">
              <a:buNone/>
            </a:pPr>
            <a:r>
              <a:rPr lang="en-US" sz="1800" kern="0" spc="38" dirty="0">
                <a:solidFill>
                  <a:schemeClr val="bg1"/>
                </a:solidFill>
                <a:latin typeface="Arial" panose="020B0604020202020204" pitchFamily="34" charset="0"/>
                <a:ea typeface="Arial" pitchFamily="34" charset="-122"/>
                <a:cs typeface="Arial" panose="020B0604020202020204" pitchFamily="34" charset="0"/>
              </a:rPr>
              <a:t>POWERED BY THE</a:t>
            </a:r>
            <a:endParaRPr lang="en-US" sz="1800" dirty="0">
              <a:solidFill>
                <a:schemeClr val="bg1"/>
              </a:solidFill>
              <a:latin typeface="Arial" panose="020B0604020202020204" pitchFamily="34" charset="0"/>
              <a:cs typeface="Arial" panose="020B0604020202020204" pitchFamily="34" charset="0"/>
            </a:endParaRPr>
          </a:p>
        </p:txBody>
      </p:sp>
      <p:sp>
        <p:nvSpPr>
          <p:cNvPr id="14" name="Text 10"/>
          <p:cNvSpPr/>
          <p:nvPr/>
        </p:nvSpPr>
        <p:spPr>
          <a:xfrm>
            <a:off x="3244553" y="5712222"/>
            <a:ext cx="3590727" cy="336550"/>
          </a:xfrm>
          <a:prstGeom prst="rect">
            <a:avLst/>
          </a:prstGeom>
          <a:noFill/>
          <a:ln/>
        </p:spPr>
        <p:txBody>
          <a:bodyPr wrap="square" lIns="25400" tIns="25400" rIns="25400" bIns="25400" rtlCol="0" anchor="t">
            <a:normAutofit/>
          </a:bodyPr>
          <a:lstStyle/>
          <a:p>
            <a:pPr marL="0" indent="0" algn="l">
              <a:buNone/>
            </a:pPr>
            <a:r>
              <a:rPr lang="en-US" sz="1800" b="1" kern="0" spc="38" dirty="0">
                <a:solidFill>
                  <a:srgbClr val="DFE3FB"/>
                </a:solidFill>
                <a:latin typeface="Arial" panose="020B0604020202020204" pitchFamily="34" charset="0"/>
                <a:ea typeface="Arial" pitchFamily="34" charset="-122"/>
                <a:cs typeface="Arial" panose="020B0604020202020204" pitchFamily="34" charset="0"/>
              </a:rPr>
              <a:t>DSM-Inference-X™ Engine</a:t>
            </a:r>
            <a:endParaRPr lang="en-US" sz="1800" dirty="0">
              <a:latin typeface="Arial" panose="020B0604020202020204" pitchFamily="34" charset="0"/>
              <a:cs typeface="Arial" panose="020B0604020202020204" pitchFamily="34" charset="0"/>
            </a:endParaRPr>
          </a:p>
        </p:txBody>
      </p:sp>
      <p:sp>
        <p:nvSpPr>
          <p:cNvPr id="15" name="Shape 11"/>
          <p:cNvSpPr/>
          <p:nvPr/>
        </p:nvSpPr>
        <p:spPr>
          <a:xfrm>
            <a:off x="1143000" y="6734572"/>
            <a:ext cx="3238500" cy="1974850"/>
          </a:xfrm>
          <a:prstGeom prst="roundRect">
            <a:avLst>
              <a:gd name="adj" fmla="val 9646"/>
            </a:avLst>
          </a:prstGeom>
          <a:solidFill>
            <a:srgbClr val="97A6F2">
              <a:alpha val="14000"/>
            </a:srgbClr>
          </a:solidFill>
          <a:ln w="6350">
            <a:solidFill>
              <a:srgbClr val="97A6F2">
                <a:alpha val="30000"/>
              </a:srgbClr>
            </a:solidFill>
            <a:prstDash val="solid"/>
          </a:ln>
        </p:spPr>
        <p:txBody>
          <a:bodyPr/>
          <a:lstStyle/>
          <a:p>
            <a:endParaRPr lang="en-US"/>
          </a:p>
        </p:txBody>
      </p:sp>
      <p:sp>
        <p:nvSpPr>
          <p:cNvPr id="16" name="Text 12"/>
          <p:cNvSpPr/>
          <p:nvPr/>
        </p:nvSpPr>
        <p:spPr>
          <a:xfrm>
            <a:off x="1492250" y="7045722"/>
            <a:ext cx="2794000" cy="762000"/>
          </a:xfrm>
          <a:prstGeom prst="rect">
            <a:avLst/>
          </a:prstGeom>
          <a:noFill/>
          <a:ln/>
        </p:spPr>
        <p:txBody>
          <a:bodyPr wrap="square" lIns="25400" tIns="25400" rIns="25400" bIns="25400" rtlCol="0" anchor="t">
            <a:normAutofit lnSpcReduction="10000"/>
          </a:bodyPr>
          <a:lstStyle/>
          <a:p>
            <a:pPr marL="0" indent="0" algn="l">
              <a:buNone/>
            </a:pPr>
            <a:r>
              <a:rPr lang="en-US" sz="4950" b="1" dirty="0">
                <a:solidFill>
                  <a:srgbClr val="FFFFFF"/>
                </a:solidFill>
                <a:latin typeface="Arial" pitchFamily="34" charset="0"/>
                <a:ea typeface="Arial" pitchFamily="34" charset="-122"/>
                <a:cs typeface="Arial" pitchFamily="34" charset="-120"/>
              </a:rPr>
              <a:t>40</a:t>
            </a:r>
            <a:endParaRPr lang="en-US" sz="4950" dirty="0"/>
          </a:p>
        </p:txBody>
      </p:sp>
      <p:sp>
        <p:nvSpPr>
          <p:cNvPr id="17" name="Text 13"/>
          <p:cNvSpPr/>
          <p:nvPr/>
        </p:nvSpPr>
        <p:spPr>
          <a:xfrm>
            <a:off x="1492250" y="7864872"/>
            <a:ext cx="2616200" cy="571500"/>
          </a:xfrm>
          <a:prstGeom prst="rect">
            <a:avLst/>
          </a:prstGeom>
          <a:noFill/>
          <a:ln/>
        </p:spPr>
        <p:txBody>
          <a:bodyPr wrap="square" lIns="25400" tIns="25400" rIns="25400" bIns="25400" rtlCol="0" anchor="t">
            <a:normAutofit lnSpcReduction="10000"/>
          </a:bodyPr>
          <a:lstStyle/>
          <a:p>
            <a:pPr marL="0" indent="0" algn="l">
              <a:buNone/>
            </a:pPr>
            <a:r>
              <a:rPr lang="en-US" sz="1800" b="1" kern="0" spc="22" dirty="0">
                <a:solidFill>
                  <a:srgbClr val="FFFFFF"/>
                </a:solidFill>
                <a:latin typeface="Arial" pitchFamily="34" charset="0"/>
                <a:ea typeface="Arial" pitchFamily="34" charset="-122"/>
                <a:cs typeface="Arial" pitchFamily="34" charset="-120"/>
              </a:rPr>
              <a:t>Registered CA PACE organizations</a:t>
            </a:r>
            <a:endParaRPr lang="en-US" sz="1800" dirty="0"/>
          </a:p>
        </p:txBody>
      </p:sp>
      <p:sp>
        <p:nvSpPr>
          <p:cNvPr id="18" name="Shape 14"/>
          <p:cNvSpPr/>
          <p:nvPr/>
        </p:nvSpPr>
        <p:spPr>
          <a:xfrm>
            <a:off x="4648200" y="6734572"/>
            <a:ext cx="3238500" cy="1974850"/>
          </a:xfrm>
          <a:prstGeom prst="roundRect">
            <a:avLst>
              <a:gd name="adj" fmla="val 9646"/>
            </a:avLst>
          </a:prstGeom>
          <a:solidFill>
            <a:srgbClr val="97A6F2">
              <a:alpha val="14000"/>
            </a:srgbClr>
          </a:solidFill>
          <a:ln w="6350">
            <a:solidFill>
              <a:srgbClr val="97A6F2">
                <a:alpha val="30000"/>
              </a:srgbClr>
            </a:solidFill>
            <a:prstDash val="solid"/>
          </a:ln>
        </p:spPr>
        <p:txBody>
          <a:bodyPr/>
          <a:lstStyle/>
          <a:p>
            <a:endParaRPr lang="en-US"/>
          </a:p>
        </p:txBody>
      </p:sp>
      <p:sp>
        <p:nvSpPr>
          <p:cNvPr id="19" name="Text 15"/>
          <p:cNvSpPr/>
          <p:nvPr/>
        </p:nvSpPr>
        <p:spPr>
          <a:xfrm>
            <a:off x="4997450" y="7045722"/>
            <a:ext cx="2794000" cy="762000"/>
          </a:xfrm>
          <a:prstGeom prst="rect">
            <a:avLst/>
          </a:prstGeom>
          <a:noFill/>
          <a:ln/>
        </p:spPr>
        <p:txBody>
          <a:bodyPr wrap="square" lIns="25400" tIns="25400" rIns="25400" bIns="25400" rtlCol="0" anchor="t">
            <a:normAutofit lnSpcReduction="10000"/>
          </a:bodyPr>
          <a:lstStyle/>
          <a:p>
            <a:pPr marL="0" indent="0" algn="l">
              <a:buNone/>
            </a:pPr>
            <a:r>
              <a:rPr lang="en-US" sz="4950" b="1" dirty="0">
                <a:solidFill>
                  <a:srgbClr val="FFFFFF"/>
                </a:solidFill>
                <a:latin typeface="Arial" pitchFamily="34" charset="0"/>
                <a:ea typeface="Arial" pitchFamily="34" charset="-122"/>
                <a:cs typeface="Arial" pitchFamily="34" charset="-120"/>
              </a:rPr>
              <a:t>117</a:t>
            </a:r>
            <a:endParaRPr lang="en-US" sz="4950" dirty="0"/>
          </a:p>
        </p:txBody>
      </p:sp>
      <p:sp>
        <p:nvSpPr>
          <p:cNvPr id="20" name="Text 16"/>
          <p:cNvSpPr/>
          <p:nvPr/>
        </p:nvSpPr>
        <p:spPr>
          <a:xfrm>
            <a:off x="4997450" y="7864872"/>
            <a:ext cx="2616200" cy="571500"/>
          </a:xfrm>
          <a:prstGeom prst="rect">
            <a:avLst/>
          </a:prstGeom>
          <a:noFill/>
          <a:ln/>
        </p:spPr>
        <p:txBody>
          <a:bodyPr wrap="square" lIns="25400" tIns="25400" rIns="25400" bIns="25400" rtlCol="0" anchor="t">
            <a:normAutofit lnSpcReduction="10000"/>
          </a:bodyPr>
          <a:lstStyle/>
          <a:p>
            <a:pPr marL="0" indent="0" algn="l">
              <a:buNone/>
            </a:pPr>
            <a:r>
              <a:rPr lang="en-US" sz="1800" b="1" kern="0" spc="22" dirty="0">
                <a:solidFill>
                  <a:srgbClr val="FFFFFF"/>
                </a:solidFill>
                <a:latin typeface="Arial" pitchFamily="34" charset="0"/>
                <a:ea typeface="Arial" pitchFamily="34" charset="-122"/>
                <a:cs typeface="Arial" pitchFamily="34" charset="-120"/>
              </a:rPr>
              <a:t>Physical care sites covered</a:t>
            </a:r>
            <a:endParaRPr lang="en-US" sz="1800" dirty="0"/>
          </a:p>
        </p:txBody>
      </p:sp>
      <p:sp>
        <p:nvSpPr>
          <p:cNvPr id="21" name="Shape 17"/>
          <p:cNvSpPr/>
          <p:nvPr/>
        </p:nvSpPr>
        <p:spPr>
          <a:xfrm>
            <a:off x="8153400" y="6734572"/>
            <a:ext cx="3238500" cy="1974850"/>
          </a:xfrm>
          <a:prstGeom prst="roundRect">
            <a:avLst>
              <a:gd name="adj" fmla="val 9646"/>
            </a:avLst>
          </a:prstGeom>
          <a:solidFill>
            <a:srgbClr val="97A6F2">
              <a:alpha val="14000"/>
            </a:srgbClr>
          </a:solidFill>
          <a:ln w="6350">
            <a:solidFill>
              <a:srgbClr val="97A6F2">
                <a:alpha val="30000"/>
              </a:srgbClr>
            </a:solidFill>
            <a:prstDash val="solid"/>
          </a:ln>
        </p:spPr>
        <p:txBody>
          <a:bodyPr/>
          <a:lstStyle/>
          <a:p>
            <a:endParaRPr lang="en-US"/>
          </a:p>
        </p:txBody>
      </p:sp>
      <p:sp>
        <p:nvSpPr>
          <p:cNvPr id="22" name="Text 18"/>
          <p:cNvSpPr/>
          <p:nvPr/>
        </p:nvSpPr>
        <p:spPr>
          <a:xfrm>
            <a:off x="8502650" y="7045722"/>
            <a:ext cx="2794000" cy="762000"/>
          </a:xfrm>
          <a:prstGeom prst="rect">
            <a:avLst/>
          </a:prstGeom>
          <a:noFill/>
          <a:ln/>
        </p:spPr>
        <p:txBody>
          <a:bodyPr wrap="square" lIns="25400" tIns="25400" rIns="25400" bIns="25400" rtlCol="0" anchor="t">
            <a:normAutofit lnSpcReduction="10000"/>
          </a:bodyPr>
          <a:lstStyle/>
          <a:p>
            <a:pPr marL="0" indent="0" algn="l">
              <a:buNone/>
            </a:pPr>
            <a:r>
              <a:rPr lang="en-US" sz="4950" b="1" dirty="0">
                <a:solidFill>
                  <a:srgbClr val="FFFFFF"/>
                </a:solidFill>
                <a:latin typeface="Arial" pitchFamily="34" charset="0"/>
                <a:ea typeface="Arial" pitchFamily="34" charset="-122"/>
                <a:cs typeface="Arial" pitchFamily="34" charset="-120"/>
              </a:rPr>
              <a:t>30</a:t>
            </a:r>
            <a:endParaRPr lang="en-US" sz="4950" dirty="0"/>
          </a:p>
        </p:txBody>
      </p:sp>
      <p:sp>
        <p:nvSpPr>
          <p:cNvPr id="23" name="Text 19"/>
          <p:cNvSpPr/>
          <p:nvPr/>
        </p:nvSpPr>
        <p:spPr>
          <a:xfrm>
            <a:off x="8502650" y="7864872"/>
            <a:ext cx="2616200" cy="571500"/>
          </a:xfrm>
          <a:prstGeom prst="rect">
            <a:avLst/>
          </a:prstGeom>
          <a:noFill/>
          <a:ln/>
        </p:spPr>
        <p:txBody>
          <a:bodyPr wrap="square" lIns="25400" tIns="25400" rIns="25400" bIns="25400" rtlCol="0" anchor="t">
            <a:normAutofit lnSpcReduction="10000"/>
          </a:bodyPr>
          <a:lstStyle/>
          <a:p>
            <a:pPr marL="0" indent="0" algn="l">
              <a:buNone/>
            </a:pPr>
            <a:r>
              <a:rPr lang="en-US" sz="1800" b="1" kern="0" spc="22" dirty="0">
                <a:solidFill>
                  <a:srgbClr val="FFFFFF"/>
                </a:solidFill>
                <a:latin typeface="Arial" pitchFamily="34" charset="0"/>
                <a:ea typeface="Arial" pitchFamily="34" charset="-122"/>
                <a:cs typeface="Arial" pitchFamily="34" charset="-120"/>
              </a:rPr>
              <a:t>Day configurable review window</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2000"/>
            <a:ext cx="1878409"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1287859"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STAGE 03</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00385"/>
          </a:xfrm>
          <a:prstGeom prst="rect">
            <a:avLst/>
          </a:prstGeom>
          <a:noFill/>
          <a:ln/>
        </p:spPr>
        <p:txBody>
          <a:bodyPr wrap="square" lIns="25400" tIns="25400" rIns="25400" bIns="25400" rtlCol="0" anchor="t">
            <a:normAutofit fontScale="92500" lnSpcReduction="10000"/>
          </a:bodyPr>
          <a:lstStyle/>
          <a:p>
            <a:pPr marL="0" indent="0" algn="l">
              <a:lnSpc>
                <a:spcPct val="114000"/>
              </a:lnSpc>
              <a:buNone/>
            </a:pPr>
            <a:r>
              <a:rPr lang="en-US" sz="4575" b="1" dirty="0">
                <a:solidFill>
                  <a:srgbClr val="171A35"/>
                </a:solidFill>
                <a:latin typeface="Arial" pitchFamily="34" charset="0"/>
                <a:ea typeface="Arial" pitchFamily="34" charset="-122"/>
                <a:cs typeface="Arial" pitchFamily="34" charset="-120"/>
              </a:rPr>
              <a:t>Non-binding summaries &amp; clinician governance</a:t>
            </a:r>
            <a:endParaRPr lang="en-US" sz="4575" dirty="0"/>
          </a:p>
        </p:txBody>
      </p:sp>
      <p:sp>
        <p:nvSpPr>
          <p:cNvPr id="7" name="Text 5"/>
          <p:cNvSpPr/>
          <p:nvPr/>
        </p:nvSpPr>
        <p:spPr>
          <a:xfrm>
            <a:off x="1143000" y="2294235"/>
            <a:ext cx="13735050" cy="805656"/>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950" dirty="0">
                <a:solidFill>
                  <a:srgbClr val="565B7C"/>
                </a:solidFill>
                <a:latin typeface="Arial" pitchFamily="34" charset="0"/>
                <a:ea typeface="Arial" pitchFamily="34" charset="-122"/>
                <a:cs typeface="Arial" pitchFamily="34" charset="-120"/>
              </a:rPr>
              <a:t>Clinician-reviewed prompts are accompanied by non-financial context summaries; the gateway then seals and transmits a tamper-evident session link governed by the configured scheduler.</a:t>
            </a:r>
            <a:endParaRPr lang="en-US" sz="1950" dirty="0"/>
          </a:p>
        </p:txBody>
      </p:sp>
      <p:sp>
        <p:nvSpPr>
          <p:cNvPr id="8" name="Shape 6"/>
          <p:cNvSpPr/>
          <p:nvPr/>
        </p:nvSpPr>
        <p:spPr>
          <a:xfrm>
            <a:off x="1143000" y="3372789"/>
            <a:ext cx="3857625" cy="4377129"/>
          </a:xfrm>
          <a:prstGeom prst="roundRect">
            <a:avLst>
              <a:gd name="adj" fmla="val 5202"/>
            </a:avLst>
          </a:prstGeom>
          <a:solidFill>
            <a:srgbClr val="FFFFFF"/>
          </a:solidFill>
          <a:ln w="6350">
            <a:solidFill>
              <a:srgbClr val="E4E7F7"/>
            </a:solidFill>
            <a:prstDash val="solid"/>
          </a:ln>
        </p:spPr>
        <p:txBody>
          <a:bodyPr/>
          <a:lstStyle/>
          <a:p>
            <a:endParaRPr lang="en-US" dirty="0"/>
          </a:p>
        </p:txBody>
      </p:sp>
      <p:sp>
        <p:nvSpPr>
          <p:cNvPr id="9" name="Text 7"/>
          <p:cNvSpPr/>
          <p:nvPr/>
        </p:nvSpPr>
        <p:spPr>
          <a:xfrm>
            <a:off x="1377950" y="3692690"/>
            <a:ext cx="372649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Non-financial summaries</a:t>
            </a:r>
            <a:endParaRPr lang="en-US" sz="1800" dirty="0"/>
          </a:p>
        </p:txBody>
      </p:sp>
      <p:sp>
        <p:nvSpPr>
          <p:cNvPr id="10" name="Text 8"/>
          <p:cNvSpPr/>
          <p:nvPr/>
        </p:nvSpPr>
        <p:spPr>
          <a:xfrm>
            <a:off x="1377950" y="4054640"/>
            <a:ext cx="3489357" cy="1809651"/>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Context relevant to quality measures, provided before formal attestation. The platform does not estimate, predict, or guarantee reimbursement, RAF scores, or payment outcomes.</a:t>
            </a:r>
            <a:endParaRPr lang="en-US" dirty="0"/>
          </a:p>
        </p:txBody>
      </p:sp>
      <p:sp>
        <p:nvSpPr>
          <p:cNvPr id="11" name="Text 9"/>
          <p:cNvSpPr/>
          <p:nvPr/>
        </p:nvSpPr>
        <p:spPr>
          <a:xfrm>
            <a:off x="1419902" y="6947562"/>
            <a:ext cx="3489357" cy="558800"/>
          </a:xfrm>
          <a:prstGeom prst="rect">
            <a:avLst/>
          </a:prstGeom>
          <a:noFill/>
          <a:ln/>
        </p:spPr>
        <p:txBody>
          <a:bodyPr wrap="square" lIns="25400" tIns="25400" rIns="25400" bIns="25400" rtlCol="0" anchor="t">
            <a:normAutofit lnSpcReduction="10000"/>
          </a:bodyPr>
          <a:lstStyle/>
          <a:p>
            <a:pPr marL="0" indent="0" algn="l">
              <a:buNone/>
            </a:pPr>
            <a:r>
              <a:rPr lang="en-US" sz="1800" b="1" kern="0" spc="38" dirty="0">
                <a:solidFill>
                  <a:srgbClr val="5C6BD6"/>
                </a:solidFill>
                <a:latin typeface="Arial" panose="020B0604020202020204" pitchFamily="34" charset="0"/>
                <a:ea typeface="Arial" pitchFamily="34" charset="-122"/>
                <a:cs typeface="Arial" panose="020B0604020202020204" pitchFamily="34" charset="0"/>
              </a:rPr>
              <a:t>ADVISORY — NOT AUTOMATED CODING</a:t>
            </a:r>
            <a:endParaRPr lang="en-US" sz="1800" b="1" dirty="0">
              <a:latin typeface="Arial" panose="020B0604020202020204" pitchFamily="34" charset="0"/>
              <a:cs typeface="Arial" panose="020B0604020202020204" pitchFamily="34" charset="0"/>
            </a:endParaRPr>
          </a:p>
        </p:txBody>
      </p:sp>
      <p:sp>
        <p:nvSpPr>
          <p:cNvPr id="12" name="Shape 10"/>
          <p:cNvSpPr/>
          <p:nvPr/>
        </p:nvSpPr>
        <p:spPr>
          <a:xfrm>
            <a:off x="5191125" y="3372789"/>
            <a:ext cx="3857625" cy="4377129"/>
          </a:xfrm>
          <a:prstGeom prst="roundRect">
            <a:avLst>
              <a:gd name="adj" fmla="val 5202"/>
            </a:avLst>
          </a:prstGeom>
          <a:solidFill>
            <a:srgbClr val="FFFFFF"/>
          </a:solidFill>
          <a:ln w="6350">
            <a:solidFill>
              <a:srgbClr val="E4E7F7"/>
            </a:solidFill>
            <a:prstDash val="solid"/>
          </a:ln>
        </p:spPr>
        <p:txBody>
          <a:bodyPr/>
          <a:lstStyle/>
          <a:p>
            <a:endParaRPr lang="en-US"/>
          </a:p>
        </p:txBody>
      </p:sp>
      <p:sp>
        <p:nvSpPr>
          <p:cNvPr id="13" name="Text 11"/>
          <p:cNvSpPr/>
          <p:nvPr/>
        </p:nvSpPr>
        <p:spPr>
          <a:xfrm>
            <a:off x="5426075" y="3692690"/>
            <a:ext cx="372649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Cryptographically sealed</a:t>
            </a:r>
            <a:endParaRPr lang="en-US" sz="1800" dirty="0"/>
          </a:p>
        </p:txBody>
      </p:sp>
      <p:sp>
        <p:nvSpPr>
          <p:cNvPr id="14" name="Text 12"/>
          <p:cNvSpPr/>
          <p:nvPr/>
        </p:nvSpPr>
        <p:spPr>
          <a:xfrm>
            <a:off x="5426075" y="4054640"/>
            <a:ext cx="3489357" cy="1455341"/>
          </a:xfrm>
          <a:prstGeom prst="rect">
            <a:avLst/>
          </a:prstGeom>
          <a:noFill/>
          <a:ln/>
        </p:spPr>
        <p:txBody>
          <a:bodyPr wrap="square" lIns="25400" tIns="25400" rIns="25400" bIns="25400" rtlCol="0" anchor="t">
            <a:normAutofit/>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A tamper-evident Digital Security Message is generated with a dedicated patient session link.</a:t>
            </a:r>
            <a:endParaRPr lang="en-US" sz="1800" dirty="0"/>
          </a:p>
        </p:txBody>
      </p:sp>
      <p:sp>
        <p:nvSpPr>
          <p:cNvPr id="15" name="Shape 13"/>
          <p:cNvSpPr/>
          <p:nvPr/>
        </p:nvSpPr>
        <p:spPr>
          <a:xfrm>
            <a:off x="9239250" y="3372789"/>
            <a:ext cx="3857625" cy="4377129"/>
          </a:xfrm>
          <a:prstGeom prst="roundRect">
            <a:avLst>
              <a:gd name="adj" fmla="val 5202"/>
            </a:avLst>
          </a:prstGeom>
          <a:solidFill>
            <a:srgbClr val="FFFFFF"/>
          </a:solidFill>
          <a:ln w="6350">
            <a:solidFill>
              <a:srgbClr val="E4E7F7"/>
            </a:solidFill>
            <a:prstDash val="solid"/>
          </a:ln>
        </p:spPr>
        <p:txBody>
          <a:bodyPr/>
          <a:lstStyle/>
          <a:p>
            <a:endParaRPr lang="en-US"/>
          </a:p>
        </p:txBody>
      </p:sp>
      <p:sp>
        <p:nvSpPr>
          <p:cNvPr id="16" name="Text 14"/>
          <p:cNvSpPr/>
          <p:nvPr/>
        </p:nvSpPr>
        <p:spPr>
          <a:xfrm>
            <a:off x="9474200" y="3692690"/>
            <a:ext cx="372649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Async 3-stage scheduler</a:t>
            </a:r>
            <a:endParaRPr lang="en-US" sz="1800" dirty="0"/>
          </a:p>
        </p:txBody>
      </p:sp>
      <p:sp>
        <p:nvSpPr>
          <p:cNvPr id="17" name="Text 15"/>
          <p:cNvSpPr/>
          <p:nvPr/>
        </p:nvSpPr>
        <p:spPr>
          <a:xfrm>
            <a:off x="9474200" y="4054640"/>
            <a:ext cx="3489357" cy="1455341"/>
          </a:xfrm>
          <a:prstGeom prst="rect">
            <a:avLst/>
          </a:prstGeom>
          <a:noFill/>
          <a:ln/>
        </p:spPr>
        <p:txBody>
          <a:bodyPr wrap="square" lIns="25400" tIns="25400" rIns="25400" bIns="25400" rtlCol="0" anchor="t">
            <a:normAutofit/>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Approved on attestation · Pending while open · Expired after the configured window.</a:t>
            </a:r>
            <a:endParaRPr lang="en-US" sz="1800" dirty="0"/>
          </a:p>
        </p:txBody>
      </p:sp>
      <p:sp>
        <p:nvSpPr>
          <p:cNvPr id="18" name="Shape 16"/>
          <p:cNvSpPr/>
          <p:nvPr/>
        </p:nvSpPr>
        <p:spPr>
          <a:xfrm>
            <a:off x="13287375" y="3372789"/>
            <a:ext cx="3857625" cy="4377129"/>
          </a:xfrm>
          <a:prstGeom prst="roundRect">
            <a:avLst>
              <a:gd name="adj" fmla="val 5202"/>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19" name="Text 17"/>
          <p:cNvSpPr/>
          <p:nvPr/>
        </p:nvSpPr>
        <p:spPr>
          <a:xfrm>
            <a:off x="13515975" y="3686340"/>
            <a:ext cx="374046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FFFFFF"/>
                </a:solidFill>
                <a:latin typeface="Arial" pitchFamily="34" charset="0"/>
                <a:ea typeface="Arial" pitchFamily="34" charset="-122"/>
                <a:cs typeface="Arial" pitchFamily="34" charset="-120"/>
              </a:rPr>
              <a:t>Audit log</a:t>
            </a:r>
            <a:endParaRPr lang="en-US" sz="1800" dirty="0"/>
          </a:p>
        </p:txBody>
      </p:sp>
      <p:sp>
        <p:nvSpPr>
          <p:cNvPr id="20" name="Text 18"/>
          <p:cNvSpPr/>
          <p:nvPr/>
        </p:nvSpPr>
        <p:spPr>
          <a:xfrm>
            <a:off x="13515975" y="4048290"/>
            <a:ext cx="3502438" cy="110103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chemeClr val="bg1"/>
                </a:solidFill>
                <a:latin typeface="Arial" pitchFamily="34" charset="0"/>
                <a:ea typeface="Arial" pitchFamily="34" charset="-122"/>
                <a:cs typeface="Arial" pitchFamily="34" charset="-120"/>
              </a:rPr>
              <a:t>Every user action is preserved in an audit log that supports data-integrity review and compliance validation.</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2000"/>
            <a:ext cx="4329113"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4055825"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QUALITY-MEASURE SUPPORT</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00385"/>
          </a:xfrm>
          <a:prstGeom prst="rect">
            <a:avLst/>
          </a:prstGeom>
          <a:noFill/>
          <a:ln/>
        </p:spPr>
        <p:txBody>
          <a:bodyPr wrap="square" lIns="25400" tIns="25400" rIns="25400" bIns="25400" rtlCol="0" anchor="t">
            <a:normAutofit fontScale="92500" lnSpcReduction="10000"/>
          </a:bodyPr>
          <a:lstStyle/>
          <a:p>
            <a:pPr marL="0" indent="0" algn="l">
              <a:lnSpc>
                <a:spcPct val="114000"/>
              </a:lnSpc>
              <a:buNone/>
            </a:pPr>
            <a:r>
              <a:rPr lang="en-US" sz="4575" b="1" dirty="0">
                <a:solidFill>
                  <a:srgbClr val="171A35"/>
                </a:solidFill>
                <a:latin typeface="Arial" pitchFamily="34" charset="0"/>
                <a:ea typeface="Arial" pitchFamily="34" charset="-122"/>
                <a:cs typeface="Arial" pitchFamily="34" charset="-120"/>
              </a:rPr>
              <a:t>Structured metrics &amp; workflow support</a:t>
            </a:r>
            <a:endParaRPr lang="en-US" sz="4575" dirty="0"/>
          </a:p>
        </p:txBody>
      </p:sp>
      <p:sp>
        <p:nvSpPr>
          <p:cNvPr id="7" name="Text 5"/>
          <p:cNvSpPr/>
          <p:nvPr/>
        </p:nvSpPr>
        <p:spPr>
          <a:xfrm>
            <a:off x="1143000" y="2294235"/>
            <a:ext cx="13735050" cy="805656"/>
          </a:xfrm>
          <a:prstGeom prst="rect">
            <a:avLst/>
          </a:prstGeom>
          <a:noFill/>
          <a:ln/>
        </p:spPr>
        <p:txBody>
          <a:bodyPr wrap="square" lIns="25400" tIns="25400" rIns="25400" bIns="25400" rtlCol="0" anchor="t">
            <a:normAutofit fontScale="92500"/>
          </a:bodyPr>
          <a:lstStyle/>
          <a:p>
            <a:pPr marL="0" indent="0" algn="l">
              <a:lnSpc>
                <a:spcPct val="155000"/>
              </a:lnSpc>
              <a:buNone/>
            </a:pPr>
            <a:r>
              <a:rPr lang="en-US" sz="1950" dirty="0">
                <a:solidFill>
                  <a:srgbClr val="565B7C"/>
                </a:solidFill>
                <a:latin typeface="Arial" pitchFamily="34" charset="0"/>
                <a:ea typeface="Arial" pitchFamily="34" charset="-122"/>
                <a:cs typeface="Arial" pitchFamily="34" charset="-120"/>
              </a:rPr>
              <a:t>Raw P·Q·R data is organized to assist quality-measure tracking under NCQA HEDIS® specifications, as implemented by the customer.</a:t>
            </a:r>
            <a:endParaRPr lang="en-US" sz="1950" dirty="0"/>
          </a:p>
        </p:txBody>
      </p:sp>
      <p:sp>
        <p:nvSpPr>
          <p:cNvPr id="8" name="Shape 6"/>
          <p:cNvSpPr/>
          <p:nvPr/>
        </p:nvSpPr>
        <p:spPr>
          <a:xfrm>
            <a:off x="1143000" y="3132751"/>
            <a:ext cx="7848600" cy="4632275"/>
          </a:xfrm>
          <a:prstGeom prst="roundRect">
            <a:avLst>
              <a:gd name="adj" fmla="val 5655"/>
            </a:avLst>
          </a:prstGeom>
          <a:solidFill>
            <a:srgbClr val="FFFFFF"/>
          </a:solidFill>
          <a:ln w="6350">
            <a:solidFill>
              <a:srgbClr val="E4E7F7"/>
            </a:solidFill>
            <a:prstDash val="solid"/>
          </a:ln>
        </p:spPr>
        <p:txBody>
          <a:bodyPr/>
          <a:lstStyle/>
          <a:p>
            <a:endParaRPr lang="en-US"/>
          </a:p>
        </p:txBody>
      </p:sp>
      <p:sp>
        <p:nvSpPr>
          <p:cNvPr id="9" name="Text 7"/>
          <p:cNvSpPr/>
          <p:nvPr/>
        </p:nvSpPr>
        <p:spPr>
          <a:xfrm>
            <a:off x="1492250" y="3945228"/>
            <a:ext cx="7865110" cy="317500"/>
          </a:xfrm>
          <a:prstGeom prst="rect">
            <a:avLst/>
          </a:prstGeom>
          <a:noFill/>
          <a:ln/>
        </p:spPr>
        <p:txBody>
          <a:bodyPr wrap="square" lIns="25400" tIns="25400" rIns="25400" bIns="25400" rtlCol="0" anchor="t">
            <a:normAutofit fontScale="92500" lnSpcReduction="10000"/>
          </a:bodyPr>
          <a:lstStyle/>
          <a:p>
            <a:pPr marL="0" indent="0" algn="l">
              <a:buNone/>
            </a:pPr>
            <a:r>
              <a:rPr lang="en-US" sz="1950" b="1" dirty="0">
                <a:solidFill>
                  <a:srgbClr val="171A35"/>
                </a:solidFill>
                <a:latin typeface="Arial" pitchFamily="34" charset="0"/>
                <a:ea typeface="Arial" pitchFamily="34" charset="-122"/>
                <a:cs typeface="Arial" pitchFamily="34" charset="-120"/>
              </a:rPr>
              <a:t>AWV &amp; HRA documentation workflows</a:t>
            </a:r>
            <a:endParaRPr lang="en-US" sz="1950" dirty="0"/>
          </a:p>
        </p:txBody>
      </p:sp>
      <p:sp>
        <p:nvSpPr>
          <p:cNvPr id="10" name="Text 8"/>
          <p:cNvSpPr/>
          <p:nvPr/>
        </p:nvSpPr>
        <p:spPr>
          <a:xfrm>
            <a:off x="1492250" y="4319878"/>
            <a:ext cx="7364603" cy="74672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Data may support clinician-reviewed Annual Wellness Visit and Health Risk Assessment documentation where applicable to the customer's program.</a:t>
            </a:r>
            <a:endParaRPr lang="en-US" sz="1800" dirty="0"/>
          </a:p>
        </p:txBody>
      </p:sp>
      <p:sp>
        <p:nvSpPr>
          <p:cNvPr id="23" name="Shape 21"/>
          <p:cNvSpPr/>
          <p:nvPr/>
        </p:nvSpPr>
        <p:spPr>
          <a:xfrm>
            <a:off x="9296400" y="3132751"/>
            <a:ext cx="7848600" cy="4632275"/>
          </a:xfrm>
          <a:prstGeom prst="roundRect">
            <a:avLst>
              <a:gd name="adj" fmla="val 5655"/>
            </a:avLst>
          </a:prstGeom>
          <a:solidFill>
            <a:srgbClr val="FFFFFF"/>
          </a:solidFill>
          <a:ln w="6350">
            <a:solidFill>
              <a:srgbClr val="E4E7F7"/>
            </a:solidFill>
            <a:prstDash val="solid"/>
          </a:ln>
        </p:spPr>
        <p:txBody>
          <a:bodyPr/>
          <a:lstStyle/>
          <a:p>
            <a:endParaRPr lang="en-US"/>
          </a:p>
        </p:txBody>
      </p:sp>
      <p:sp>
        <p:nvSpPr>
          <p:cNvPr id="24" name="Text 22"/>
          <p:cNvSpPr/>
          <p:nvPr/>
        </p:nvSpPr>
        <p:spPr>
          <a:xfrm>
            <a:off x="9645650" y="3945228"/>
            <a:ext cx="7865110" cy="317500"/>
          </a:xfrm>
          <a:prstGeom prst="rect">
            <a:avLst/>
          </a:prstGeom>
          <a:noFill/>
          <a:ln/>
        </p:spPr>
        <p:txBody>
          <a:bodyPr wrap="square" lIns="25400" tIns="25400" rIns="25400" bIns="25400" rtlCol="0" anchor="t">
            <a:normAutofit fontScale="92500" lnSpcReduction="10000"/>
          </a:bodyPr>
          <a:lstStyle/>
          <a:p>
            <a:pPr marL="0" indent="0" algn="l">
              <a:buNone/>
            </a:pPr>
            <a:r>
              <a:rPr lang="en-US" sz="1950" b="1" dirty="0">
                <a:solidFill>
                  <a:srgbClr val="171A35"/>
                </a:solidFill>
                <a:latin typeface="Arial" pitchFamily="34" charset="0"/>
                <a:ea typeface="Arial" pitchFamily="34" charset="-122"/>
                <a:cs typeface="Arial" pitchFamily="34" charset="-120"/>
              </a:rPr>
              <a:t>Chronic condition cohort tracking</a:t>
            </a:r>
            <a:endParaRPr lang="en-US" sz="1950" dirty="0"/>
          </a:p>
        </p:txBody>
      </p:sp>
      <p:sp>
        <p:nvSpPr>
          <p:cNvPr id="25" name="Text 23"/>
          <p:cNvSpPr/>
          <p:nvPr/>
        </p:nvSpPr>
        <p:spPr>
          <a:xfrm>
            <a:off x="9645650" y="4319878"/>
            <a:ext cx="7364603" cy="74672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Rolling trends assist cohort identification, supporting clinician review for HTN, Diabetes, CKD, and CHF.</a:t>
            </a:r>
            <a:endParaRPr lang="en-US" sz="1800" dirty="0"/>
          </a:p>
        </p:txBody>
      </p:sp>
      <p:sp>
        <p:nvSpPr>
          <p:cNvPr id="39" name="Rounded Rectangle 38"/>
          <p:cNvSpPr/>
          <p:nvPr/>
        </p:nvSpPr>
        <p:spPr>
          <a:xfrm>
            <a:off x="1490472" y="5517666"/>
            <a:ext cx="2148840" cy="868680"/>
          </a:xfrm>
          <a:prstGeom prst="roundRect">
            <a:avLst>
              <a:gd name="adj" fmla="val 35000"/>
            </a:avLst>
          </a:prstGeom>
          <a:solidFill>
            <a:srgbClr val="EEF0FE"/>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dirty="0">
                <a:solidFill>
                  <a:srgbClr val="3A359E"/>
                </a:solidFill>
                <a:latin typeface="Arial"/>
              </a:rPr>
              <a:t>Patient-reported input</a:t>
            </a:r>
          </a:p>
        </p:txBody>
      </p:sp>
      <p:sp>
        <p:nvSpPr>
          <p:cNvPr id="40" name="TextBox 39"/>
          <p:cNvSpPr txBox="1"/>
          <p:nvPr/>
        </p:nvSpPr>
        <p:spPr>
          <a:xfrm>
            <a:off x="3639312" y="5799773"/>
            <a:ext cx="329184" cy="304467"/>
          </a:xfrm>
          <a:prstGeom prst="rect">
            <a:avLst/>
          </a:prstGeom>
          <a:noFill/>
        </p:spPr>
        <p:txBody>
          <a:bodyPr wrap="square" lIns="0" tIns="0" rIns="0" bIns="0">
            <a:spAutoFit/>
          </a:bodyPr>
          <a:lstStyle/>
          <a:p>
            <a:pPr algn="ctr"/>
            <a:r>
              <a:rPr sz="1800" b="1" dirty="0">
                <a:solidFill>
                  <a:srgbClr val="B4B9D4"/>
                </a:solidFill>
                <a:latin typeface="Arial"/>
              </a:rPr>
              <a:t>→</a:t>
            </a:r>
          </a:p>
        </p:txBody>
      </p:sp>
      <p:sp>
        <p:nvSpPr>
          <p:cNvPr id="41" name="Rounded Rectangle 40"/>
          <p:cNvSpPr/>
          <p:nvPr/>
        </p:nvSpPr>
        <p:spPr>
          <a:xfrm>
            <a:off x="3968496" y="5517666"/>
            <a:ext cx="2148840" cy="868680"/>
          </a:xfrm>
          <a:prstGeom prst="roundRect">
            <a:avLst>
              <a:gd name="adj" fmla="val 35000"/>
            </a:avLst>
          </a:prstGeom>
          <a:solidFill>
            <a:srgbClr val="EEF0FE"/>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dirty="0">
                <a:solidFill>
                  <a:srgbClr val="3A359E"/>
                </a:solidFill>
                <a:latin typeface="Arial"/>
              </a:rPr>
              <a:t>Structured summary</a:t>
            </a:r>
          </a:p>
        </p:txBody>
      </p:sp>
      <p:sp>
        <p:nvSpPr>
          <p:cNvPr id="42" name="TextBox 41"/>
          <p:cNvSpPr txBox="1"/>
          <p:nvPr/>
        </p:nvSpPr>
        <p:spPr>
          <a:xfrm>
            <a:off x="6117336" y="5799773"/>
            <a:ext cx="329184" cy="304467"/>
          </a:xfrm>
          <a:prstGeom prst="rect">
            <a:avLst/>
          </a:prstGeom>
          <a:noFill/>
        </p:spPr>
        <p:txBody>
          <a:bodyPr wrap="square" lIns="0" tIns="0" rIns="0" bIns="0">
            <a:spAutoFit/>
          </a:bodyPr>
          <a:lstStyle/>
          <a:p>
            <a:pPr algn="ctr"/>
            <a:r>
              <a:rPr sz="1800" b="1" dirty="0">
                <a:solidFill>
                  <a:srgbClr val="B4B9D4"/>
                </a:solidFill>
                <a:latin typeface="Arial"/>
              </a:rPr>
              <a:t>→</a:t>
            </a:r>
          </a:p>
        </p:txBody>
      </p:sp>
      <p:sp>
        <p:nvSpPr>
          <p:cNvPr id="43" name="Rounded Rectangle 42"/>
          <p:cNvSpPr/>
          <p:nvPr/>
        </p:nvSpPr>
        <p:spPr>
          <a:xfrm>
            <a:off x="6446520" y="5517666"/>
            <a:ext cx="2148840" cy="868680"/>
          </a:xfrm>
          <a:prstGeom prst="roundRect">
            <a:avLst>
              <a:gd name="adj" fmla="val 35000"/>
            </a:avLst>
          </a:prstGeom>
          <a:solidFill>
            <a:srgbClr val="EEF0FE"/>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dirty="0">
                <a:solidFill>
                  <a:srgbClr val="3A359E"/>
                </a:solidFill>
                <a:latin typeface="Arial"/>
              </a:rPr>
              <a:t>Clinician-reviewed record</a:t>
            </a:r>
          </a:p>
        </p:txBody>
      </p:sp>
      <p:sp>
        <p:nvSpPr>
          <p:cNvPr id="44" name="TextBox 43"/>
          <p:cNvSpPr txBox="1"/>
          <p:nvPr/>
        </p:nvSpPr>
        <p:spPr>
          <a:xfrm>
            <a:off x="1490472" y="6752106"/>
            <a:ext cx="7132320" cy="276999"/>
          </a:xfrm>
          <a:prstGeom prst="rect">
            <a:avLst/>
          </a:prstGeom>
          <a:noFill/>
        </p:spPr>
        <p:txBody>
          <a:bodyPr wrap="square" lIns="0" tIns="0" rIns="0" bIns="0">
            <a:spAutoFit/>
          </a:bodyPr>
          <a:lstStyle/>
          <a:p>
            <a:pPr algn="l"/>
            <a:r>
              <a:rPr sz="1800" b="0" dirty="0">
                <a:latin typeface="Arial"/>
              </a:rPr>
              <a:t>Every step is reviewed and attested by a licensed clinician.</a:t>
            </a:r>
          </a:p>
        </p:txBody>
      </p:sp>
      <p:sp>
        <p:nvSpPr>
          <p:cNvPr id="45" name="Rounded Rectangle 44"/>
          <p:cNvSpPr/>
          <p:nvPr/>
        </p:nvSpPr>
        <p:spPr>
          <a:xfrm>
            <a:off x="9646920" y="5517666"/>
            <a:ext cx="2240280" cy="868680"/>
          </a:xfrm>
          <a:prstGeom prst="roundRect">
            <a:avLst>
              <a:gd name="adj" fmla="val 35000"/>
            </a:avLst>
          </a:prstGeom>
          <a:solidFill>
            <a:srgbClr val="4B45C8"/>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a:solidFill>
                  <a:srgbClr val="FFFFFF"/>
                </a:solidFill>
                <a:latin typeface="Arial"/>
              </a:rPr>
              <a:t>Hypertension</a:t>
            </a:r>
          </a:p>
        </p:txBody>
      </p:sp>
      <p:sp>
        <p:nvSpPr>
          <p:cNvPr id="46" name="Rounded Rectangle 45"/>
          <p:cNvSpPr/>
          <p:nvPr/>
        </p:nvSpPr>
        <p:spPr>
          <a:xfrm>
            <a:off x="12106656" y="5517666"/>
            <a:ext cx="1691640" cy="868680"/>
          </a:xfrm>
          <a:prstGeom prst="roundRect">
            <a:avLst>
              <a:gd name="adj" fmla="val 35000"/>
            </a:avLst>
          </a:prstGeom>
          <a:solidFill>
            <a:srgbClr val="4B45C8"/>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a:solidFill>
                  <a:srgbClr val="FFFFFF"/>
                </a:solidFill>
                <a:latin typeface="Arial"/>
              </a:rPr>
              <a:t>Diabetes</a:t>
            </a:r>
          </a:p>
        </p:txBody>
      </p:sp>
      <p:sp>
        <p:nvSpPr>
          <p:cNvPr id="47" name="Rounded Rectangle 46"/>
          <p:cNvSpPr/>
          <p:nvPr/>
        </p:nvSpPr>
        <p:spPr>
          <a:xfrm>
            <a:off x="14017752" y="5517666"/>
            <a:ext cx="1280160" cy="868680"/>
          </a:xfrm>
          <a:prstGeom prst="roundRect">
            <a:avLst>
              <a:gd name="adj" fmla="val 35000"/>
            </a:avLst>
          </a:prstGeom>
          <a:solidFill>
            <a:srgbClr val="4B45C8"/>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a:solidFill>
                  <a:srgbClr val="FFFFFF"/>
                </a:solidFill>
                <a:latin typeface="Arial"/>
              </a:rPr>
              <a:t>CKD</a:t>
            </a:r>
          </a:p>
        </p:txBody>
      </p:sp>
      <p:sp>
        <p:nvSpPr>
          <p:cNvPr id="48" name="Rounded Rectangle 47"/>
          <p:cNvSpPr/>
          <p:nvPr/>
        </p:nvSpPr>
        <p:spPr>
          <a:xfrm>
            <a:off x="15517367" y="5517666"/>
            <a:ext cx="1280160" cy="868680"/>
          </a:xfrm>
          <a:prstGeom prst="roundRect">
            <a:avLst>
              <a:gd name="adj" fmla="val 35000"/>
            </a:avLst>
          </a:prstGeom>
          <a:solidFill>
            <a:srgbClr val="4B45C8"/>
          </a:solidFill>
          <a:ln>
            <a:noFill/>
          </a:ln>
          <a:effectLst/>
        </p:spPr>
        <p:style>
          <a:lnRef idx="1">
            <a:schemeClr val="accent1"/>
          </a:lnRef>
          <a:fillRef idx="3">
            <a:schemeClr val="accent1"/>
          </a:fillRef>
          <a:effectRef idx="2">
            <a:schemeClr val="accent1"/>
          </a:effectRef>
          <a:fontRef idx="minor">
            <a:schemeClr val="lt1"/>
          </a:fontRef>
        </p:style>
        <p:txBody>
          <a:bodyPr wrap="square" lIns="73152" tIns="0" rIns="73152" bIns="0" rtlCol="0" anchor="ctr"/>
          <a:lstStyle/>
          <a:p>
            <a:pPr algn="ctr"/>
            <a:r>
              <a:rPr sz="1800" b="1">
                <a:solidFill>
                  <a:srgbClr val="FFFFFF"/>
                </a:solidFill>
                <a:latin typeface="Arial"/>
              </a:rPr>
              <a:t>CHF</a:t>
            </a:r>
          </a:p>
        </p:txBody>
      </p:sp>
      <p:sp>
        <p:nvSpPr>
          <p:cNvPr id="49" name="TextBox 48"/>
          <p:cNvSpPr txBox="1"/>
          <p:nvPr/>
        </p:nvSpPr>
        <p:spPr>
          <a:xfrm>
            <a:off x="9646920" y="6752106"/>
            <a:ext cx="7132320" cy="553998"/>
          </a:xfrm>
          <a:prstGeom prst="rect">
            <a:avLst/>
          </a:prstGeom>
          <a:noFill/>
        </p:spPr>
        <p:txBody>
          <a:bodyPr wrap="square" lIns="0" tIns="0" rIns="0" bIns="0">
            <a:spAutoFit/>
          </a:bodyPr>
          <a:lstStyle/>
          <a:p>
            <a:pPr algn="l"/>
            <a:r>
              <a:rPr sz="1800" b="0" dirty="0">
                <a:latin typeface="Arial"/>
              </a:rPr>
              <a:t>Cohorts are surfaced for clinician review. No outcome or performance claims implied.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1999"/>
            <a:ext cx="4900613" cy="491613"/>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51536"/>
            <a:ext cx="5120640" cy="365760"/>
          </a:xfrm>
          <a:prstGeom prst="rect">
            <a:avLst/>
          </a:prstGeom>
          <a:noFill/>
          <a:ln/>
        </p:spPr>
        <p:txBody>
          <a:bodyPr wrap="square" lIns="0" tIns="0" rIns="0" bIns="0" rtlCol="0" anchor="t">
            <a:no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RISK-REDUCTION ARCHITECTURE</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20824"/>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4800" b="1" dirty="0">
                <a:solidFill>
                  <a:srgbClr val="171A35"/>
                </a:solidFill>
                <a:latin typeface="Arial" pitchFamily="34" charset="0"/>
                <a:ea typeface="Arial" pitchFamily="34" charset="-122"/>
                <a:cs typeface="Arial" pitchFamily="34" charset="-120"/>
              </a:rPr>
              <a:t>Designed for review, privacy, and integrity</a:t>
            </a:r>
            <a:endParaRPr lang="en-US" sz="4800" dirty="0"/>
          </a:p>
        </p:txBody>
      </p:sp>
      <p:sp>
        <p:nvSpPr>
          <p:cNvPr id="7" name="Text 5"/>
          <p:cNvSpPr/>
          <p:nvPr/>
        </p:nvSpPr>
        <p:spPr>
          <a:xfrm>
            <a:off x="1143000" y="2314674"/>
            <a:ext cx="13735050" cy="805656"/>
          </a:xfrm>
          <a:prstGeom prst="rect">
            <a:avLst/>
          </a:prstGeom>
          <a:noFill/>
          <a:ln/>
        </p:spPr>
        <p:txBody>
          <a:bodyPr wrap="square" lIns="25400" tIns="25400" rIns="25400" bIns="25400" rtlCol="0" anchor="t">
            <a:normAutofit/>
          </a:bodyPr>
          <a:lstStyle/>
          <a:p>
            <a:pPr marL="0" indent="0" algn="l">
              <a:lnSpc>
                <a:spcPct val="155000"/>
              </a:lnSpc>
              <a:buNone/>
            </a:pPr>
            <a:r>
              <a:rPr lang="en-US" sz="1950" dirty="0">
                <a:solidFill>
                  <a:srgbClr val="565B7C"/>
                </a:solidFill>
                <a:latin typeface="Arial" pitchFamily="34" charset="0"/>
                <a:ea typeface="Arial" pitchFamily="34" charset="-122"/>
                <a:cs typeface="Arial" pitchFamily="34" charset="-120"/>
              </a:rPr>
              <a:t>Three controls that keep clinical judgment with licensed clinicians, preserve audit records, and minimize direct identifiers.</a:t>
            </a:r>
            <a:endParaRPr lang="en-US" sz="1950" dirty="0"/>
          </a:p>
        </p:txBody>
      </p:sp>
      <p:sp>
        <p:nvSpPr>
          <p:cNvPr id="8" name="Shape 6"/>
          <p:cNvSpPr/>
          <p:nvPr/>
        </p:nvSpPr>
        <p:spPr>
          <a:xfrm>
            <a:off x="1143000" y="3177916"/>
            <a:ext cx="5168900" cy="3852472"/>
          </a:xfrm>
          <a:prstGeom prst="roundRect">
            <a:avLst>
              <a:gd name="adj" fmla="val 4806"/>
            </a:avLst>
          </a:prstGeom>
          <a:solidFill>
            <a:srgbClr val="FFFFFF"/>
          </a:solidFill>
          <a:ln w="6350">
            <a:solidFill>
              <a:srgbClr val="E4E7F7"/>
            </a:solidFill>
            <a:prstDash val="solid"/>
          </a:ln>
        </p:spPr>
        <p:txBody>
          <a:bodyPr/>
          <a:lstStyle/>
          <a:p>
            <a:endParaRPr lang="en-US"/>
          </a:p>
        </p:txBody>
      </p:sp>
      <p:sp>
        <p:nvSpPr>
          <p:cNvPr id="9" name="Text 7"/>
          <p:cNvSpPr/>
          <p:nvPr/>
        </p:nvSpPr>
        <p:spPr>
          <a:xfrm>
            <a:off x="1435100" y="3454719"/>
            <a:ext cx="5043170" cy="336550"/>
          </a:xfrm>
          <a:prstGeom prst="rect">
            <a:avLst/>
          </a:prstGeom>
          <a:noFill/>
          <a:ln/>
        </p:spPr>
        <p:txBody>
          <a:bodyPr wrap="square" lIns="25400" tIns="25400" rIns="25400" bIns="25400" rtlCol="0" anchor="t">
            <a:normAutofit/>
          </a:bodyPr>
          <a:lstStyle/>
          <a:p>
            <a:pPr marL="0" indent="0" algn="l">
              <a:buNone/>
            </a:pPr>
            <a:r>
              <a:rPr lang="en-US" sz="1800" b="1" kern="0" spc="75" dirty="0">
                <a:solidFill>
                  <a:srgbClr val="5C6BD6"/>
                </a:solidFill>
                <a:latin typeface="Arial" panose="020B0604020202020204" pitchFamily="34" charset="0"/>
                <a:ea typeface="Arial" pitchFamily="34" charset="-122"/>
                <a:cs typeface="Arial" panose="020B0604020202020204" pitchFamily="34" charset="0"/>
              </a:rPr>
              <a:t>CLINICIAN GOVERNANCE</a:t>
            </a:r>
            <a:endParaRPr lang="en-US" sz="1800" dirty="0">
              <a:latin typeface="Arial" panose="020B0604020202020204" pitchFamily="34" charset="0"/>
              <a:cs typeface="Arial" panose="020B0604020202020204" pitchFamily="34" charset="0"/>
            </a:endParaRPr>
          </a:p>
        </p:txBody>
      </p:sp>
      <p:sp>
        <p:nvSpPr>
          <p:cNvPr id="10" name="Text 8"/>
          <p:cNvSpPr/>
          <p:nvPr/>
        </p:nvSpPr>
        <p:spPr>
          <a:xfrm>
            <a:off x="1435100" y="3886517"/>
            <a:ext cx="5043170" cy="311150"/>
          </a:xfrm>
          <a:prstGeom prst="rect">
            <a:avLst/>
          </a:prstGeom>
          <a:noFill/>
          <a:ln/>
        </p:spPr>
        <p:txBody>
          <a:bodyPr wrap="square" lIns="25400" tIns="25400" rIns="25400" bIns="25400" rtlCol="0" anchor="t">
            <a:normAutofit lnSpcReduction="10000"/>
          </a:bodyPr>
          <a:lstStyle/>
          <a:p>
            <a:pPr marL="0" indent="0" algn="l">
              <a:buNone/>
            </a:pPr>
            <a:r>
              <a:rPr lang="en-US" sz="1875" b="1" dirty="0">
                <a:solidFill>
                  <a:srgbClr val="171A35"/>
                </a:solidFill>
                <a:latin typeface="Arial" pitchFamily="34" charset="0"/>
                <a:ea typeface="Arial" pitchFamily="34" charset="-122"/>
                <a:cs typeface="Arial" pitchFamily="34" charset="-120"/>
              </a:rPr>
              <a:t>Independent medical judgment</a:t>
            </a:r>
            <a:endParaRPr lang="en-US" sz="1875" dirty="0"/>
          </a:p>
        </p:txBody>
      </p:sp>
      <p:sp>
        <p:nvSpPr>
          <p:cNvPr id="11" name="Text 9"/>
          <p:cNvSpPr/>
          <p:nvPr/>
        </p:nvSpPr>
        <p:spPr>
          <a:xfrm>
            <a:off x="1435100" y="4273869"/>
            <a:ext cx="4722241" cy="2598142"/>
          </a:xfrm>
          <a:prstGeom prst="rect">
            <a:avLst/>
          </a:prstGeom>
          <a:noFill/>
          <a:ln/>
        </p:spPr>
        <p:txBody>
          <a:bodyPr wrap="square" lIns="25400" tIns="25400" rIns="25400" bIns="25400" rtlCol="0" anchor="t">
            <a:normAutofit lnSpcReduction="10000"/>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The platform is strictly advisory. No code is selected, inserted into the EHR, or used for billing without independent clinician validation — clinical judgment and final coding decisions remain fully with licensed clinicians, vested in the doctor's independent attestation.</a:t>
            </a:r>
            <a:endParaRPr lang="en-US" sz="1800" dirty="0"/>
          </a:p>
        </p:txBody>
      </p:sp>
      <p:sp>
        <p:nvSpPr>
          <p:cNvPr id="12" name="Shape 10"/>
          <p:cNvSpPr/>
          <p:nvPr/>
        </p:nvSpPr>
        <p:spPr>
          <a:xfrm>
            <a:off x="6559550" y="3177916"/>
            <a:ext cx="5168900" cy="3852472"/>
          </a:xfrm>
          <a:prstGeom prst="roundRect">
            <a:avLst>
              <a:gd name="adj" fmla="val 4806"/>
            </a:avLst>
          </a:prstGeom>
          <a:solidFill>
            <a:srgbClr val="FFFFFF"/>
          </a:solidFill>
          <a:ln w="6350">
            <a:solidFill>
              <a:srgbClr val="E4E7F7"/>
            </a:solidFill>
            <a:prstDash val="solid"/>
          </a:ln>
        </p:spPr>
        <p:txBody>
          <a:bodyPr/>
          <a:lstStyle/>
          <a:p>
            <a:endParaRPr lang="en-US"/>
          </a:p>
        </p:txBody>
      </p:sp>
      <p:sp>
        <p:nvSpPr>
          <p:cNvPr id="13" name="Text 11"/>
          <p:cNvSpPr/>
          <p:nvPr/>
        </p:nvSpPr>
        <p:spPr>
          <a:xfrm>
            <a:off x="6851650" y="3454719"/>
            <a:ext cx="5043170" cy="336550"/>
          </a:xfrm>
          <a:prstGeom prst="rect">
            <a:avLst/>
          </a:prstGeom>
          <a:noFill/>
          <a:ln/>
        </p:spPr>
        <p:txBody>
          <a:bodyPr wrap="square" lIns="25400" tIns="25400" rIns="25400" bIns="25400" rtlCol="0" anchor="t">
            <a:normAutofit/>
          </a:bodyPr>
          <a:lstStyle/>
          <a:p>
            <a:pPr marL="0" indent="0" algn="l">
              <a:buNone/>
            </a:pPr>
            <a:r>
              <a:rPr lang="en-US" sz="1800" b="1" kern="0" spc="75" dirty="0">
                <a:solidFill>
                  <a:srgbClr val="5C6BD6"/>
                </a:solidFill>
                <a:latin typeface="Arial" panose="020B0604020202020204" pitchFamily="34" charset="0"/>
                <a:ea typeface="Arial" pitchFamily="34" charset="-122"/>
                <a:cs typeface="Arial" panose="020B0604020202020204" pitchFamily="34" charset="0"/>
              </a:rPr>
              <a:t>AUDIT READINESS</a:t>
            </a:r>
            <a:endParaRPr lang="en-US" sz="1800" dirty="0">
              <a:latin typeface="Arial" panose="020B0604020202020204" pitchFamily="34" charset="0"/>
              <a:cs typeface="Arial" panose="020B0604020202020204" pitchFamily="34" charset="0"/>
            </a:endParaRPr>
          </a:p>
        </p:txBody>
      </p:sp>
      <p:sp>
        <p:nvSpPr>
          <p:cNvPr id="14" name="Text 12"/>
          <p:cNvSpPr/>
          <p:nvPr/>
        </p:nvSpPr>
        <p:spPr>
          <a:xfrm>
            <a:off x="6851650" y="3886517"/>
            <a:ext cx="5043170" cy="311150"/>
          </a:xfrm>
          <a:prstGeom prst="rect">
            <a:avLst/>
          </a:prstGeom>
          <a:noFill/>
          <a:ln/>
        </p:spPr>
        <p:txBody>
          <a:bodyPr wrap="square" lIns="25400" tIns="25400" rIns="25400" bIns="25400" rtlCol="0" anchor="t">
            <a:normAutofit lnSpcReduction="10000"/>
          </a:bodyPr>
          <a:lstStyle/>
          <a:p>
            <a:pPr marL="0" indent="0" algn="l">
              <a:buNone/>
            </a:pPr>
            <a:r>
              <a:rPr lang="en-US" sz="1875" b="1" dirty="0">
                <a:solidFill>
                  <a:srgbClr val="171A35"/>
                </a:solidFill>
                <a:latin typeface="Arial" pitchFamily="34" charset="0"/>
                <a:ea typeface="Arial" pitchFamily="34" charset="-122"/>
                <a:cs typeface="Arial" pitchFamily="34" charset="-120"/>
              </a:rPr>
              <a:t>Configured review window</a:t>
            </a:r>
            <a:endParaRPr lang="en-US" sz="1875" dirty="0"/>
          </a:p>
        </p:txBody>
      </p:sp>
      <p:sp>
        <p:nvSpPr>
          <p:cNvPr id="15" name="Text 13"/>
          <p:cNvSpPr/>
          <p:nvPr/>
        </p:nvSpPr>
        <p:spPr>
          <a:xfrm>
            <a:off x="6851650" y="4273869"/>
            <a:ext cx="4722241" cy="2232422"/>
          </a:xfrm>
          <a:prstGeom prst="rect">
            <a:avLst/>
          </a:prstGeom>
          <a:noFill/>
          <a:ln/>
        </p:spPr>
        <p:txBody>
          <a:bodyPr wrap="square" lIns="25400" tIns="25400" rIns="25400" bIns="25400" rtlCol="0" anchor="t">
            <a:normAutofit/>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Items not acted on within the configured window are closed for workflow purposes, while required system logs, audit records, and federal data retention obligations are strictly preserved.</a:t>
            </a:r>
            <a:endParaRPr lang="en-US" sz="1800" dirty="0"/>
          </a:p>
        </p:txBody>
      </p:sp>
      <p:sp>
        <p:nvSpPr>
          <p:cNvPr id="16" name="Shape 14"/>
          <p:cNvSpPr/>
          <p:nvPr/>
        </p:nvSpPr>
        <p:spPr>
          <a:xfrm>
            <a:off x="11976100" y="3177916"/>
            <a:ext cx="5168900" cy="3852472"/>
          </a:xfrm>
          <a:prstGeom prst="roundRect">
            <a:avLst>
              <a:gd name="adj" fmla="val 4806"/>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17" name="Text 15"/>
          <p:cNvSpPr/>
          <p:nvPr/>
        </p:nvSpPr>
        <p:spPr>
          <a:xfrm>
            <a:off x="12261850" y="3448368"/>
            <a:ext cx="5057140" cy="336550"/>
          </a:xfrm>
          <a:prstGeom prst="rect">
            <a:avLst/>
          </a:prstGeom>
          <a:noFill/>
          <a:ln/>
        </p:spPr>
        <p:txBody>
          <a:bodyPr wrap="square" lIns="25400" tIns="25400" rIns="25400" bIns="25400" rtlCol="0" anchor="t">
            <a:normAutofit/>
          </a:bodyPr>
          <a:lstStyle/>
          <a:p>
            <a:pPr marL="0" indent="0" algn="l">
              <a:buNone/>
            </a:pPr>
            <a:r>
              <a:rPr lang="en-US" sz="1800" b="1" kern="0" spc="75" dirty="0">
                <a:solidFill>
                  <a:schemeClr val="bg1"/>
                </a:solidFill>
                <a:latin typeface="Arial" panose="020B0604020202020204" pitchFamily="34" charset="0"/>
                <a:ea typeface="Arial" pitchFamily="34" charset="-122"/>
                <a:cs typeface="Arial" panose="020B0604020202020204" pitchFamily="34" charset="0"/>
              </a:rPr>
              <a:t>DATA MINIMIZATION</a:t>
            </a:r>
            <a:endParaRPr lang="en-US" sz="1800" dirty="0">
              <a:solidFill>
                <a:schemeClr val="bg1"/>
              </a:solidFill>
              <a:latin typeface="Arial" panose="020B0604020202020204" pitchFamily="34" charset="0"/>
              <a:cs typeface="Arial" panose="020B0604020202020204" pitchFamily="34" charset="0"/>
            </a:endParaRPr>
          </a:p>
        </p:txBody>
      </p:sp>
      <p:sp>
        <p:nvSpPr>
          <p:cNvPr id="18" name="Text 16"/>
          <p:cNvSpPr/>
          <p:nvPr/>
        </p:nvSpPr>
        <p:spPr>
          <a:xfrm>
            <a:off x="12261850" y="3880168"/>
            <a:ext cx="5057140" cy="311150"/>
          </a:xfrm>
          <a:prstGeom prst="rect">
            <a:avLst/>
          </a:prstGeom>
          <a:noFill/>
          <a:ln/>
        </p:spPr>
        <p:txBody>
          <a:bodyPr wrap="square" lIns="25400" tIns="25400" rIns="25400" bIns="25400" rtlCol="0" anchor="t">
            <a:normAutofit lnSpcReduction="10000"/>
          </a:bodyPr>
          <a:lstStyle/>
          <a:p>
            <a:pPr marL="0" indent="0" algn="l">
              <a:buNone/>
            </a:pPr>
            <a:r>
              <a:rPr lang="en-US" sz="1875" b="1" dirty="0">
                <a:solidFill>
                  <a:srgbClr val="FFFFFF"/>
                </a:solidFill>
                <a:latin typeface="Arial" pitchFamily="34" charset="0"/>
                <a:ea typeface="Arial" pitchFamily="34" charset="-122"/>
                <a:cs typeface="Arial" pitchFamily="34" charset="-120"/>
              </a:rPr>
              <a:t>Minimized direct identifiers</a:t>
            </a:r>
            <a:endParaRPr lang="en-US" sz="1875" dirty="0"/>
          </a:p>
        </p:txBody>
      </p:sp>
      <p:sp>
        <p:nvSpPr>
          <p:cNvPr id="19" name="Text 17"/>
          <p:cNvSpPr/>
          <p:nvPr/>
        </p:nvSpPr>
        <p:spPr>
          <a:xfrm>
            <a:off x="12261850" y="4267518"/>
            <a:ext cx="4735322" cy="2232422"/>
          </a:xfrm>
          <a:prstGeom prst="rect">
            <a:avLst/>
          </a:prstGeom>
          <a:noFill/>
          <a:ln/>
        </p:spPr>
        <p:txBody>
          <a:bodyPr wrap="square" lIns="25400" tIns="25400" rIns="25400" bIns="25400" rtlCol="0" anchor="t">
            <a:normAutofit/>
          </a:bodyPr>
          <a:lstStyle/>
          <a:p>
            <a:pPr marL="0" indent="0" algn="l">
              <a:lnSpc>
                <a:spcPct val="160000"/>
              </a:lnSpc>
              <a:buNone/>
            </a:pPr>
            <a:r>
              <a:rPr lang="en-US" sz="1800" dirty="0">
                <a:solidFill>
                  <a:schemeClr val="bg1"/>
                </a:solidFill>
                <a:latin typeface="Arial" pitchFamily="34" charset="0"/>
                <a:ea typeface="Arial" pitchFamily="34" charset="-122"/>
                <a:cs typeface="Arial" pitchFamily="34" charset="-120"/>
              </a:rPr>
              <a:t>Direct identifiers are minimized where feasible — omitting unnecessary names, Social Security numbers, or addresses. The model processes account-linked variables: management ID, gender, and age.</a:t>
            </a:r>
            <a:endParaRPr lang="en-US" sz="18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1" y="762000"/>
            <a:ext cx="3186112"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3431821"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DATA MINIMIZATION</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20824"/>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4800" b="1" dirty="0">
                <a:solidFill>
                  <a:srgbClr val="171A35"/>
                </a:solidFill>
                <a:latin typeface="Arial" pitchFamily="34" charset="0"/>
                <a:ea typeface="Arial" pitchFamily="34" charset="-122"/>
                <a:cs typeface="Arial" pitchFamily="34" charset="-120"/>
              </a:rPr>
              <a:t>Three account-linked variables</a:t>
            </a:r>
            <a:endParaRPr lang="en-US" sz="4800" dirty="0"/>
          </a:p>
        </p:txBody>
      </p:sp>
      <p:sp>
        <p:nvSpPr>
          <p:cNvPr id="7" name="Text 5"/>
          <p:cNvSpPr/>
          <p:nvPr/>
        </p:nvSpPr>
        <p:spPr>
          <a:xfrm>
            <a:off x="1143000" y="2314674"/>
            <a:ext cx="13735050" cy="805656"/>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950" dirty="0">
                <a:solidFill>
                  <a:srgbClr val="565B7C"/>
                </a:solidFill>
                <a:latin typeface="Arial" pitchFamily="34" charset="0"/>
                <a:ea typeface="Arial" pitchFamily="34" charset="-122"/>
                <a:cs typeface="Arial" pitchFamily="34" charset="-120"/>
              </a:rPr>
              <a:t>Where feasible the engine minimizes direct identifiers, operating on a limited set of secure, account-linked variables under HIPAA-supportive safeguards.</a:t>
            </a:r>
            <a:endParaRPr lang="en-US" sz="1950" dirty="0"/>
          </a:p>
        </p:txBody>
      </p:sp>
      <p:sp>
        <p:nvSpPr>
          <p:cNvPr id="8" name="Shape 6"/>
          <p:cNvSpPr/>
          <p:nvPr/>
        </p:nvSpPr>
        <p:spPr>
          <a:xfrm>
            <a:off x="1143000" y="3539430"/>
            <a:ext cx="2495550" cy="2835822"/>
          </a:xfrm>
          <a:prstGeom prst="roundRect">
            <a:avLst>
              <a:gd name="adj" fmla="val 7105"/>
            </a:avLst>
          </a:prstGeom>
          <a:solidFill>
            <a:srgbClr val="FFFFFF"/>
          </a:solidFill>
          <a:ln w="6350">
            <a:solidFill>
              <a:srgbClr val="E4E7F7"/>
            </a:solidFill>
            <a:prstDash val="solid"/>
          </a:ln>
        </p:spPr>
        <p:txBody>
          <a:bodyPr/>
          <a:lstStyle/>
          <a:p>
            <a:endParaRPr lang="en-US"/>
          </a:p>
        </p:txBody>
      </p:sp>
      <p:sp>
        <p:nvSpPr>
          <p:cNvPr id="9" name="Shape 7"/>
          <p:cNvSpPr/>
          <p:nvPr/>
        </p:nvSpPr>
        <p:spPr>
          <a:xfrm>
            <a:off x="2181225" y="3985792"/>
            <a:ext cx="419100" cy="419100"/>
          </a:xfrm>
          <a:prstGeom prst="roundRect">
            <a:avLst>
              <a:gd name="adj" fmla="val 27273"/>
            </a:avLst>
          </a:prstGeom>
          <a:solidFill>
            <a:srgbClr val="EEF0FC"/>
          </a:solidFill>
          <a:ln/>
        </p:spPr>
        <p:txBody>
          <a:bodyPr/>
          <a:lstStyle/>
          <a:p>
            <a:endParaRPr lang="en-US"/>
          </a:p>
        </p:txBody>
      </p:sp>
      <p:sp>
        <p:nvSpPr>
          <p:cNvPr id="10" name="Shape 8"/>
          <p:cNvSpPr/>
          <p:nvPr/>
        </p:nvSpPr>
        <p:spPr>
          <a:xfrm>
            <a:off x="2286000" y="4119142"/>
            <a:ext cx="209550" cy="152400"/>
          </a:xfrm>
          <a:prstGeom prst="roundRect">
            <a:avLst>
              <a:gd name="adj" fmla="val 18750"/>
            </a:avLst>
          </a:prstGeom>
          <a:ln w="19050">
            <a:solidFill>
              <a:srgbClr val="5C6BD6"/>
            </a:solidFill>
            <a:prstDash val="solid"/>
          </a:ln>
        </p:spPr>
        <p:txBody>
          <a:bodyPr/>
          <a:lstStyle/>
          <a:p>
            <a:endParaRPr lang="en-US"/>
          </a:p>
        </p:txBody>
      </p:sp>
      <p:sp>
        <p:nvSpPr>
          <p:cNvPr id="11" name="Shape 9"/>
          <p:cNvSpPr/>
          <p:nvPr/>
        </p:nvSpPr>
        <p:spPr>
          <a:xfrm>
            <a:off x="2324100" y="4157242"/>
            <a:ext cx="47625" cy="47625"/>
          </a:xfrm>
          <a:prstGeom prst="ellipse">
            <a:avLst/>
          </a:prstGeom>
          <a:solidFill>
            <a:srgbClr val="5C6BD6"/>
          </a:solidFill>
          <a:ln/>
        </p:spPr>
        <p:txBody>
          <a:bodyPr/>
          <a:lstStyle/>
          <a:p>
            <a:endParaRPr lang="en-US"/>
          </a:p>
        </p:txBody>
      </p:sp>
      <p:sp>
        <p:nvSpPr>
          <p:cNvPr id="12" name="Shape 10"/>
          <p:cNvSpPr/>
          <p:nvPr/>
        </p:nvSpPr>
        <p:spPr>
          <a:xfrm>
            <a:off x="2381250" y="4157242"/>
            <a:ext cx="76200" cy="19050"/>
          </a:xfrm>
          <a:prstGeom prst="roundRect">
            <a:avLst>
              <a:gd name="adj" fmla="val 50000"/>
            </a:avLst>
          </a:prstGeom>
          <a:solidFill>
            <a:srgbClr val="5C6BD6"/>
          </a:solidFill>
          <a:ln/>
        </p:spPr>
        <p:txBody>
          <a:bodyPr/>
          <a:lstStyle/>
          <a:p>
            <a:endParaRPr lang="en-US"/>
          </a:p>
        </p:txBody>
      </p:sp>
      <p:sp>
        <p:nvSpPr>
          <p:cNvPr id="13" name="Shape 11"/>
          <p:cNvSpPr/>
          <p:nvPr/>
        </p:nvSpPr>
        <p:spPr>
          <a:xfrm>
            <a:off x="2381250" y="4204867"/>
            <a:ext cx="76200" cy="19050"/>
          </a:xfrm>
          <a:prstGeom prst="roundRect">
            <a:avLst>
              <a:gd name="adj" fmla="val 50000"/>
            </a:avLst>
          </a:prstGeom>
          <a:solidFill>
            <a:srgbClr val="5C6BD6"/>
          </a:solidFill>
          <a:ln/>
        </p:spPr>
        <p:txBody>
          <a:bodyPr/>
          <a:lstStyle/>
          <a:p>
            <a:endParaRPr lang="en-US"/>
          </a:p>
        </p:txBody>
      </p:sp>
      <p:sp>
        <p:nvSpPr>
          <p:cNvPr id="14" name="Text 12"/>
          <p:cNvSpPr/>
          <p:nvPr/>
        </p:nvSpPr>
        <p:spPr>
          <a:xfrm>
            <a:off x="1234758" y="4538242"/>
            <a:ext cx="2312035" cy="304800"/>
          </a:xfrm>
          <a:prstGeom prst="rect">
            <a:avLst/>
          </a:prstGeom>
          <a:noFill/>
          <a:ln/>
        </p:spPr>
        <p:txBody>
          <a:bodyPr wrap="square" lIns="25400" tIns="25400" rIns="25400" bIns="25400" rtlCol="0" anchor="t">
            <a:normAutofit lnSpcReduction="10000"/>
          </a:bodyPr>
          <a:lstStyle/>
          <a:p>
            <a:pPr marL="0" indent="0" algn="ctr">
              <a:buNone/>
            </a:pPr>
            <a:r>
              <a:rPr lang="en-US" sz="1800" b="1" dirty="0">
                <a:solidFill>
                  <a:srgbClr val="171A35"/>
                </a:solidFill>
                <a:latin typeface="Arial" pitchFamily="34" charset="0"/>
                <a:ea typeface="Arial" pitchFamily="34" charset="-122"/>
                <a:cs typeface="Arial" pitchFamily="34" charset="-120"/>
              </a:rPr>
              <a:t>Management ID</a:t>
            </a:r>
            <a:endParaRPr lang="en-US" sz="1800" dirty="0"/>
          </a:p>
        </p:txBody>
      </p:sp>
      <p:sp>
        <p:nvSpPr>
          <p:cNvPr id="15" name="Text 13"/>
          <p:cNvSpPr/>
          <p:nvPr/>
        </p:nvSpPr>
        <p:spPr>
          <a:xfrm>
            <a:off x="1301750" y="4900192"/>
            <a:ext cx="2178050" cy="1066800"/>
          </a:xfrm>
          <a:prstGeom prst="rect">
            <a:avLst/>
          </a:prstGeom>
          <a:noFill/>
          <a:ln/>
        </p:spPr>
        <p:txBody>
          <a:bodyPr wrap="square" lIns="25400" tIns="25400" rIns="25400" bIns="25400" rtlCol="0" anchor="t">
            <a:normAutofit/>
          </a:bodyPr>
          <a:lstStyle/>
          <a:p>
            <a:pPr marL="0" indent="0" algn="ctr">
              <a:lnSpc>
                <a:spcPct val="150000"/>
              </a:lnSpc>
              <a:buNone/>
            </a:pPr>
            <a:r>
              <a:rPr lang="en-US" sz="1800" dirty="0">
                <a:solidFill>
                  <a:srgbClr val="666C8D"/>
                </a:solidFill>
                <a:latin typeface="Arial" pitchFamily="34" charset="0"/>
                <a:ea typeface="Arial" pitchFamily="34" charset="-122"/>
                <a:cs typeface="Arial" pitchFamily="34" charset="-120"/>
              </a:rPr>
              <a:t>Configured account-linked identifier</a:t>
            </a:r>
            <a:endParaRPr lang="en-US" sz="1800" dirty="0"/>
          </a:p>
        </p:txBody>
      </p:sp>
      <p:sp>
        <p:nvSpPr>
          <p:cNvPr id="16" name="Shape 14"/>
          <p:cNvSpPr/>
          <p:nvPr/>
        </p:nvSpPr>
        <p:spPr>
          <a:xfrm>
            <a:off x="3810000" y="3539430"/>
            <a:ext cx="2495550" cy="2835822"/>
          </a:xfrm>
          <a:prstGeom prst="roundRect">
            <a:avLst>
              <a:gd name="adj" fmla="val 7105"/>
            </a:avLst>
          </a:prstGeom>
          <a:solidFill>
            <a:srgbClr val="FFFFFF"/>
          </a:solidFill>
          <a:ln w="6350">
            <a:solidFill>
              <a:srgbClr val="E4E7F7"/>
            </a:solidFill>
            <a:prstDash val="solid"/>
          </a:ln>
        </p:spPr>
        <p:txBody>
          <a:bodyPr/>
          <a:lstStyle/>
          <a:p>
            <a:endParaRPr lang="en-US"/>
          </a:p>
        </p:txBody>
      </p:sp>
      <p:sp>
        <p:nvSpPr>
          <p:cNvPr id="17" name="Shape 15"/>
          <p:cNvSpPr/>
          <p:nvPr/>
        </p:nvSpPr>
        <p:spPr>
          <a:xfrm>
            <a:off x="4848225" y="3985792"/>
            <a:ext cx="419100" cy="419100"/>
          </a:xfrm>
          <a:prstGeom prst="roundRect">
            <a:avLst>
              <a:gd name="adj" fmla="val 27273"/>
            </a:avLst>
          </a:prstGeom>
          <a:solidFill>
            <a:srgbClr val="EEF0FC"/>
          </a:solidFill>
          <a:ln/>
        </p:spPr>
        <p:txBody>
          <a:bodyPr/>
          <a:lstStyle/>
          <a:p>
            <a:endParaRPr lang="en-US"/>
          </a:p>
        </p:txBody>
      </p:sp>
      <p:sp>
        <p:nvSpPr>
          <p:cNvPr id="18" name="Shape 16"/>
          <p:cNvSpPr/>
          <p:nvPr/>
        </p:nvSpPr>
        <p:spPr>
          <a:xfrm>
            <a:off x="4981575" y="4071517"/>
            <a:ext cx="152400" cy="152400"/>
          </a:xfrm>
          <a:prstGeom prst="ellipse">
            <a:avLst/>
          </a:prstGeom>
          <a:ln w="25400">
            <a:solidFill>
              <a:srgbClr val="5C6BD6"/>
            </a:solidFill>
            <a:prstDash val="solid"/>
          </a:ln>
        </p:spPr>
        <p:txBody>
          <a:bodyPr/>
          <a:lstStyle/>
          <a:p>
            <a:endParaRPr lang="en-US"/>
          </a:p>
        </p:txBody>
      </p:sp>
      <p:sp>
        <p:nvSpPr>
          <p:cNvPr id="19" name="Shape 17"/>
          <p:cNvSpPr/>
          <p:nvPr/>
        </p:nvSpPr>
        <p:spPr>
          <a:xfrm>
            <a:off x="5038725" y="4214392"/>
            <a:ext cx="28575" cy="104775"/>
          </a:xfrm>
          <a:prstGeom prst="roundRect">
            <a:avLst>
              <a:gd name="adj" fmla="val 33333"/>
            </a:avLst>
          </a:prstGeom>
          <a:solidFill>
            <a:srgbClr val="5C6BD6"/>
          </a:solidFill>
          <a:ln/>
        </p:spPr>
        <p:txBody>
          <a:bodyPr/>
          <a:lstStyle/>
          <a:p>
            <a:endParaRPr lang="en-US"/>
          </a:p>
        </p:txBody>
      </p:sp>
      <p:sp>
        <p:nvSpPr>
          <p:cNvPr id="20" name="Shape 18"/>
          <p:cNvSpPr/>
          <p:nvPr/>
        </p:nvSpPr>
        <p:spPr>
          <a:xfrm>
            <a:off x="4991100" y="4271542"/>
            <a:ext cx="123825" cy="28575"/>
          </a:xfrm>
          <a:prstGeom prst="roundRect">
            <a:avLst>
              <a:gd name="adj" fmla="val 33333"/>
            </a:avLst>
          </a:prstGeom>
          <a:solidFill>
            <a:srgbClr val="5C6BD6"/>
          </a:solidFill>
          <a:ln/>
        </p:spPr>
        <p:txBody>
          <a:bodyPr/>
          <a:lstStyle/>
          <a:p>
            <a:endParaRPr lang="en-US"/>
          </a:p>
        </p:txBody>
      </p:sp>
      <p:sp>
        <p:nvSpPr>
          <p:cNvPr id="21" name="Text 19"/>
          <p:cNvSpPr/>
          <p:nvPr/>
        </p:nvSpPr>
        <p:spPr>
          <a:xfrm>
            <a:off x="3901758" y="4538242"/>
            <a:ext cx="2312035" cy="304800"/>
          </a:xfrm>
          <a:prstGeom prst="rect">
            <a:avLst/>
          </a:prstGeom>
          <a:noFill/>
          <a:ln/>
        </p:spPr>
        <p:txBody>
          <a:bodyPr wrap="square" lIns="25400" tIns="25400" rIns="25400" bIns="25400" rtlCol="0" anchor="t">
            <a:normAutofit lnSpcReduction="10000"/>
          </a:bodyPr>
          <a:lstStyle/>
          <a:p>
            <a:pPr marL="0" indent="0" algn="ctr">
              <a:buNone/>
            </a:pPr>
            <a:r>
              <a:rPr lang="en-US" sz="1800" b="1" dirty="0">
                <a:solidFill>
                  <a:srgbClr val="171A35"/>
                </a:solidFill>
                <a:latin typeface="Arial" pitchFamily="34" charset="0"/>
                <a:ea typeface="Arial" pitchFamily="34" charset="-122"/>
                <a:cs typeface="Arial" pitchFamily="34" charset="-120"/>
              </a:rPr>
              <a:t>Gender</a:t>
            </a:r>
            <a:endParaRPr lang="en-US" sz="1800" dirty="0"/>
          </a:p>
        </p:txBody>
      </p:sp>
      <p:sp>
        <p:nvSpPr>
          <p:cNvPr id="22" name="Text 20"/>
          <p:cNvSpPr/>
          <p:nvPr/>
        </p:nvSpPr>
        <p:spPr>
          <a:xfrm>
            <a:off x="3968750" y="4900192"/>
            <a:ext cx="2178050" cy="1066800"/>
          </a:xfrm>
          <a:prstGeom prst="rect">
            <a:avLst/>
          </a:prstGeom>
          <a:noFill/>
          <a:ln/>
        </p:spPr>
        <p:txBody>
          <a:bodyPr wrap="square" lIns="25400" tIns="25400" rIns="25400" bIns="25400" rtlCol="0" anchor="t">
            <a:normAutofit/>
          </a:bodyPr>
          <a:lstStyle/>
          <a:p>
            <a:pPr marL="0" indent="0" algn="ctr">
              <a:lnSpc>
                <a:spcPct val="150000"/>
              </a:lnSpc>
              <a:buNone/>
            </a:pPr>
            <a:r>
              <a:rPr lang="en-US" sz="1800" dirty="0">
                <a:solidFill>
                  <a:srgbClr val="666C8D"/>
                </a:solidFill>
                <a:latin typeface="Arial" pitchFamily="34" charset="0"/>
                <a:ea typeface="Arial" pitchFamily="34" charset="-122"/>
                <a:cs typeface="Arial" pitchFamily="34" charset="-120"/>
              </a:rPr>
              <a:t>Clinical demographic attribute</a:t>
            </a:r>
            <a:endParaRPr lang="en-US" sz="1800" dirty="0"/>
          </a:p>
        </p:txBody>
      </p:sp>
      <p:sp>
        <p:nvSpPr>
          <p:cNvPr id="23" name="Shape 21"/>
          <p:cNvSpPr/>
          <p:nvPr/>
        </p:nvSpPr>
        <p:spPr>
          <a:xfrm>
            <a:off x="6477000" y="3539430"/>
            <a:ext cx="2495550" cy="2835822"/>
          </a:xfrm>
          <a:prstGeom prst="roundRect">
            <a:avLst>
              <a:gd name="adj" fmla="val 7105"/>
            </a:avLst>
          </a:prstGeom>
          <a:solidFill>
            <a:srgbClr val="FFFFFF"/>
          </a:solidFill>
          <a:ln w="6350">
            <a:solidFill>
              <a:srgbClr val="E4E7F7"/>
            </a:solidFill>
            <a:prstDash val="solid"/>
          </a:ln>
        </p:spPr>
        <p:txBody>
          <a:bodyPr/>
          <a:lstStyle/>
          <a:p>
            <a:endParaRPr lang="en-US"/>
          </a:p>
        </p:txBody>
      </p:sp>
      <p:sp>
        <p:nvSpPr>
          <p:cNvPr id="24" name="Shape 22"/>
          <p:cNvSpPr/>
          <p:nvPr/>
        </p:nvSpPr>
        <p:spPr>
          <a:xfrm>
            <a:off x="7515225" y="3985792"/>
            <a:ext cx="419100" cy="419100"/>
          </a:xfrm>
          <a:prstGeom prst="roundRect">
            <a:avLst>
              <a:gd name="adj" fmla="val 27273"/>
            </a:avLst>
          </a:prstGeom>
          <a:solidFill>
            <a:srgbClr val="EEF0FC"/>
          </a:solidFill>
          <a:ln/>
        </p:spPr>
        <p:txBody>
          <a:bodyPr/>
          <a:lstStyle/>
          <a:p>
            <a:endParaRPr lang="en-US"/>
          </a:p>
        </p:txBody>
      </p:sp>
      <p:sp>
        <p:nvSpPr>
          <p:cNvPr id="25" name="Shape 23"/>
          <p:cNvSpPr/>
          <p:nvPr/>
        </p:nvSpPr>
        <p:spPr>
          <a:xfrm>
            <a:off x="7667625" y="4081042"/>
            <a:ext cx="114300" cy="114300"/>
          </a:xfrm>
          <a:prstGeom prst="ellipse">
            <a:avLst/>
          </a:prstGeom>
          <a:solidFill>
            <a:srgbClr val="5C6BD6"/>
          </a:solidFill>
          <a:ln/>
        </p:spPr>
        <p:txBody>
          <a:bodyPr/>
          <a:lstStyle/>
          <a:p>
            <a:endParaRPr lang="en-US"/>
          </a:p>
        </p:txBody>
      </p:sp>
      <p:sp>
        <p:nvSpPr>
          <p:cNvPr id="26" name="Shape 24"/>
          <p:cNvSpPr/>
          <p:nvPr/>
        </p:nvSpPr>
        <p:spPr>
          <a:xfrm>
            <a:off x="7620000" y="4204867"/>
            <a:ext cx="209550" cy="133350"/>
          </a:xfrm>
          <a:prstGeom prst="roundRect">
            <a:avLst>
              <a:gd name="adj" fmla="val 50000"/>
            </a:avLst>
          </a:prstGeom>
          <a:solidFill>
            <a:srgbClr val="5C6BD6"/>
          </a:solidFill>
          <a:ln/>
        </p:spPr>
        <p:txBody>
          <a:bodyPr/>
          <a:lstStyle/>
          <a:p>
            <a:endParaRPr lang="en-US"/>
          </a:p>
        </p:txBody>
      </p:sp>
      <p:sp>
        <p:nvSpPr>
          <p:cNvPr id="27" name="Text 25"/>
          <p:cNvSpPr/>
          <p:nvPr/>
        </p:nvSpPr>
        <p:spPr>
          <a:xfrm>
            <a:off x="6568758" y="4538242"/>
            <a:ext cx="2312035" cy="304800"/>
          </a:xfrm>
          <a:prstGeom prst="rect">
            <a:avLst/>
          </a:prstGeom>
          <a:noFill/>
          <a:ln/>
        </p:spPr>
        <p:txBody>
          <a:bodyPr wrap="square" lIns="25400" tIns="25400" rIns="25400" bIns="25400" rtlCol="0" anchor="t">
            <a:normAutofit lnSpcReduction="10000"/>
          </a:bodyPr>
          <a:lstStyle/>
          <a:p>
            <a:pPr marL="0" indent="0" algn="ctr">
              <a:buNone/>
            </a:pPr>
            <a:r>
              <a:rPr lang="en-US" sz="1800" b="1" dirty="0">
                <a:solidFill>
                  <a:srgbClr val="171A35"/>
                </a:solidFill>
                <a:latin typeface="Arial" pitchFamily="34" charset="0"/>
                <a:ea typeface="Arial" pitchFamily="34" charset="-122"/>
                <a:cs typeface="Arial" pitchFamily="34" charset="-120"/>
              </a:rPr>
              <a:t>Age</a:t>
            </a:r>
            <a:endParaRPr lang="en-US" sz="1800" dirty="0"/>
          </a:p>
        </p:txBody>
      </p:sp>
      <p:sp>
        <p:nvSpPr>
          <p:cNvPr id="28" name="Text 26"/>
          <p:cNvSpPr/>
          <p:nvPr/>
        </p:nvSpPr>
        <p:spPr>
          <a:xfrm>
            <a:off x="6635750" y="4900192"/>
            <a:ext cx="2178050" cy="1066800"/>
          </a:xfrm>
          <a:prstGeom prst="rect">
            <a:avLst/>
          </a:prstGeom>
          <a:noFill/>
          <a:ln/>
        </p:spPr>
        <p:txBody>
          <a:bodyPr wrap="square" lIns="25400" tIns="25400" rIns="25400" bIns="25400" rtlCol="0" anchor="t">
            <a:normAutofit/>
          </a:bodyPr>
          <a:lstStyle/>
          <a:p>
            <a:pPr marL="0" indent="0" algn="ctr">
              <a:lnSpc>
                <a:spcPct val="150000"/>
              </a:lnSpc>
              <a:buNone/>
            </a:pPr>
            <a:r>
              <a:rPr lang="en-US" sz="1800" dirty="0">
                <a:solidFill>
                  <a:srgbClr val="666C8D"/>
                </a:solidFill>
                <a:latin typeface="Arial" pitchFamily="34" charset="0"/>
                <a:ea typeface="Arial" pitchFamily="34" charset="-122"/>
                <a:cs typeface="Arial" pitchFamily="34" charset="-120"/>
              </a:rPr>
              <a:t>Clinical demographic attribute</a:t>
            </a:r>
            <a:endParaRPr lang="en-US" sz="1800" dirty="0"/>
          </a:p>
        </p:txBody>
      </p:sp>
      <p:sp>
        <p:nvSpPr>
          <p:cNvPr id="29" name="Shape 27"/>
          <p:cNvSpPr/>
          <p:nvPr/>
        </p:nvSpPr>
        <p:spPr>
          <a:xfrm>
            <a:off x="1143000" y="6666298"/>
            <a:ext cx="7829550" cy="2111941"/>
          </a:xfrm>
          <a:prstGeom prst="roundRect">
            <a:avLst>
              <a:gd name="adj" fmla="val 9541"/>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30" name="Text 28"/>
          <p:cNvSpPr/>
          <p:nvPr/>
        </p:nvSpPr>
        <p:spPr>
          <a:xfrm>
            <a:off x="1390650" y="7052344"/>
            <a:ext cx="8067675"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FFFFFF"/>
                </a:solidFill>
                <a:latin typeface="Arial" pitchFamily="34" charset="0"/>
                <a:ea typeface="Arial" pitchFamily="34" charset="-122"/>
                <a:cs typeface="Arial" pitchFamily="34" charset="-120"/>
              </a:rPr>
              <a:t>Omitted where not required</a:t>
            </a:r>
            <a:endParaRPr lang="en-US" sz="1800" dirty="0"/>
          </a:p>
        </p:txBody>
      </p:sp>
      <p:sp>
        <p:nvSpPr>
          <p:cNvPr id="31" name="Shape 29"/>
          <p:cNvSpPr/>
          <p:nvPr/>
        </p:nvSpPr>
        <p:spPr>
          <a:xfrm>
            <a:off x="1390650" y="7433344"/>
            <a:ext cx="1059656" cy="431800"/>
          </a:xfrm>
          <a:prstGeom prst="roundRect">
            <a:avLst>
              <a:gd name="adj" fmla="val 50000"/>
            </a:avLst>
          </a:prstGeom>
          <a:solidFill>
            <a:srgbClr val="FFFFFF"/>
          </a:solidFill>
          <a:ln/>
        </p:spPr>
        <p:txBody>
          <a:bodyPr/>
          <a:lstStyle/>
          <a:p>
            <a:endParaRPr lang="en-US"/>
          </a:p>
        </p:txBody>
      </p:sp>
      <p:sp>
        <p:nvSpPr>
          <p:cNvPr id="32" name="Text 30"/>
          <p:cNvSpPr/>
          <p:nvPr/>
        </p:nvSpPr>
        <p:spPr>
          <a:xfrm>
            <a:off x="1528762" y="7509544"/>
            <a:ext cx="831056" cy="3175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4536C7"/>
                </a:solidFill>
                <a:latin typeface="Arial" pitchFamily="34" charset="0"/>
                <a:ea typeface="Arial" pitchFamily="34" charset="-122"/>
                <a:cs typeface="Arial" pitchFamily="34" charset="-120"/>
              </a:rPr>
              <a:t>Names</a:t>
            </a:r>
            <a:endParaRPr lang="en-US" sz="1800" b="1" dirty="0"/>
          </a:p>
        </p:txBody>
      </p:sp>
      <p:sp>
        <p:nvSpPr>
          <p:cNvPr id="33" name="Shape 31"/>
          <p:cNvSpPr/>
          <p:nvPr/>
        </p:nvSpPr>
        <p:spPr>
          <a:xfrm>
            <a:off x="2545556" y="7433344"/>
            <a:ext cx="2971602" cy="431800"/>
          </a:xfrm>
          <a:prstGeom prst="roundRect">
            <a:avLst>
              <a:gd name="adj" fmla="val 50000"/>
            </a:avLst>
          </a:prstGeom>
          <a:solidFill>
            <a:srgbClr val="FFFFFF"/>
          </a:solidFill>
          <a:ln/>
        </p:spPr>
        <p:txBody>
          <a:bodyPr/>
          <a:lstStyle/>
          <a:p>
            <a:endParaRPr lang="en-US"/>
          </a:p>
        </p:txBody>
      </p:sp>
      <p:sp>
        <p:nvSpPr>
          <p:cNvPr id="34" name="Text 32"/>
          <p:cNvSpPr/>
          <p:nvPr/>
        </p:nvSpPr>
        <p:spPr>
          <a:xfrm>
            <a:off x="2683668" y="7509544"/>
            <a:ext cx="2755950" cy="3175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4536C7"/>
                </a:solidFill>
                <a:latin typeface="Arial" pitchFamily="34" charset="0"/>
                <a:ea typeface="Arial" pitchFamily="34" charset="-122"/>
                <a:cs typeface="Arial" pitchFamily="34" charset="-120"/>
              </a:rPr>
              <a:t>Social Security Numbers</a:t>
            </a:r>
            <a:endParaRPr lang="en-US" sz="1800" b="1" dirty="0"/>
          </a:p>
        </p:txBody>
      </p:sp>
      <p:sp>
        <p:nvSpPr>
          <p:cNvPr id="35" name="Shape 33"/>
          <p:cNvSpPr/>
          <p:nvPr/>
        </p:nvSpPr>
        <p:spPr>
          <a:xfrm>
            <a:off x="5612408" y="7433344"/>
            <a:ext cx="2006203" cy="431800"/>
          </a:xfrm>
          <a:prstGeom prst="roundRect">
            <a:avLst>
              <a:gd name="adj" fmla="val 50000"/>
            </a:avLst>
          </a:prstGeom>
          <a:solidFill>
            <a:srgbClr val="FFFFFF"/>
          </a:solidFill>
          <a:ln/>
        </p:spPr>
        <p:txBody>
          <a:bodyPr/>
          <a:lstStyle/>
          <a:p>
            <a:endParaRPr lang="en-US"/>
          </a:p>
        </p:txBody>
      </p:sp>
      <p:sp>
        <p:nvSpPr>
          <p:cNvPr id="36" name="Text 34"/>
          <p:cNvSpPr/>
          <p:nvPr/>
        </p:nvSpPr>
        <p:spPr>
          <a:xfrm>
            <a:off x="5750520" y="7495256"/>
            <a:ext cx="1777603" cy="317500"/>
          </a:xfrm>
          <a:prstGeom prst="rect">
            <a:avLst/>
          </a:prstGeom>
          <a:noFill/>
          <a:ln/>
        </p:spPr>
        <p:txBody>
          <a:bodyPr wrap="square" lIns="25400" tIns="25400" rIns="25400" bIns="25400" rtlCol="0" anchor="t">
            <a:normAutofit fontScale="92500"/>
          </a:bodyPr>
          <a:lstStyle/>
          <a:p>
            <a:pPr marL="0" indent="0" algn="l">
              <a:buNone/>
            </a:pPr>
            <a:r>
              <a:rPr lang="en-US" sz="1800" b="1" dirty="0">
                <a:solidFill>
                  <a:srgbClr val="4536C7"/>
                </a:solidFill>
                <a:latin typeface="Arial" pitchFamily="34" charset="0"/>
                <a:ea typeface="Arial" pitchFamily="34" charset="-122"/>
                <a:cs typeface="Arial" pitchFamily="34" charset="-120"/>
              </a:rPr>
              <a:t>Phone numbers</a:t>
            </a:r>
            <a:endParaRPr lang="en-US" sz="1800" b="1" dirty="0"/>
          </a:p>
        </p:txBody>
      </p:sp>
      <p:sp>
        <p:nvSpPr>
          <p:cNvPr id="37" name="Shape 35"/>
          <p:cNvSpPr/>
          <p:nvPr/>
        </p:nvSpPr>
        <p:spPr>
          <a:xfrm>
            <a:off x="1390650" y="7960394"/>
            <a:ext cx="2663528" cy="431800"/>
          </a:xfrm>
          <a:prstGeom prst="roundRect">
            <a:avLst>
              <a:gd name="adj" fmla="val 50000"/>
            </a:avLst>
          </a:prstGeom>
          <a:solidFill>
            <a:srgbClr val="FFFFFF"/>
          </a:solidFill>
          <a:ln/>
        </p:spPr>
        <p:txBody>
          <a:bodyPr/>
          <a:lstStyle/>
          <a:p>
            <a:endParaRPr lang="en-US"/>
          </a:p>
        </p:txBody>
      </p:sp>
      <p:sp>
        <p:nvSpPr>
          <p:cNvPr id="38" name="Text 36"/>
          <p:cNvSpPr/>
          <p:nvPr/>
        </p:nvSpPr>
        <p:spPr>
          <a:xfrm>
            <a:off x="1528762" y="8022306"/>
            <a:ext cx="2438633" cy="317500"/>
          </a:xfrm>
          <a:prstGeom prst="rect">
            <a:avLst/>
          </a:prstGeom>
          <a:noFill/>
          <a:ln/>
        </p:spPr>
        <p:txBody>
          <a:bodyPr wrap="square" lIns="25400" tIns="25400" rIns="25400" bIns="25400" rtlCol="0" anchor="t">
            <a:normAutofit fontScale="92500"/>
          </a:bodyPr>
          <a:lstStyle/>
          <a:p>
            <a:pPr marL="0" indent="0" algn="l">
              <a:buNone/>
            </a:pPr>
            <a:r>
              <a:rPr lang="en-US" sz="1800" b="1" dirty="0">
                <a:solidFill>
                  <a:srgbClr val="4536C7"/>
                </a:solidFill>
                <a:latin typeface="Arial" pitchFamily="34" charset="0"/>
                <a:ea typeface="Arial" pitchFamily="34" charset="-122"/>
                <a:cs typeface="Arial" pitchFamily="34" charset="-120"/>
              </a:rPr>
              <a:t>Residential addresses</a:t>
            </a:r>
            <a:endParaRPr lang="en-US" sz="1800" b="1" dirty="0"/>
          </a:p>
        </p:txBody>
      </p:sp>
      <p:sp>
        <p:nvSpPr>
          <p:cNvPr id="39" name="Shape 37"/>
          <p:cNvSpPr/>
          <p:nvPr/>
        </p:nvSpPr>
        <p:spPr>
          <a:xfrm>
            <a:off x="9315450" y="3539430"/>
            <a:ext cx="7829550" cy="2835822"/>
          </a:xfrm>
          <a:prstGeom prst="roundRect">
            <a:avLst>
              <a:gd name="adj" fmla="val 4701"/>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40" name="Text 38"/>
          <p:cNvSpPr/>
          <p:nvPr/>
        </p:nvSpPr>
        <p:spPr>
          <a:xfrm>
            <a:off x="9658350" y="4272884"/>
            <a:ext cx="7858125" cy="317500"/>
          </a:xfrm>
          <a:prstGeom prst="rect">
            <a:avLst/>
          </a:prstGeom>
          <a:noFill/>
          <a:ln/>
        </p:spPr>
        <p:txBody>
          <a:bodyPr wrap="square" lIns="25400" tIns="25400" rIns="25400" bIns="25400" rtlCol="0" anchor="t">
            <a:normAutofit fontScale="92500" lnSpcReduction="10000"/>
          </a:bodyPr>
          <a:lstStyle/>
          <a:p>
            <a:pPr marL="0" indent="0" algn="l">
              <a:buNone/>
            </a:pPr>
            <a:r>
              <a:rPr lang="en-US" sz="1950" b="1" dirty="0">
                <a:solidFill>
                  <a:srgbClr val="FFFFFF"/>
                </a:solidFill>
                <a:latin typeface="Arial" pitchFamily="34" charset="0"/>
                <a:ea typeface="Arial" pitchFamily="34" charset="-122"/>
                <a:cs typeface="Arial" pitchFamily="34" charset="-120"/>
              </a:rPr>
              <a:t>HIPAA-supportive safeguards and applicable BAAs</a:t>
            </a:r>
            <a:endParaRPr lang="en-US" sz="1950" dirty="0"/>
          </a:p>
        </p:txBody>
      </p:sp>
      <p:sp>
        <p:nvSpPr>
          <p:cNvPr id="41" name="Shape 39"/>
          <p:cNvSpPr/>
          <p:nvPr/>
        </p:nvSpPr>
        <p:spPr>
          <a:xfrm>
            <a:off x="9658350" y="4872959"/>
            <a:ext cx="95250" cy="95250"/>
          </a:xfrm>
          <a:prstGeom prst="ellipse">
            <a:avLst/>
          </a:prstGeom>
          <a:solidFill>
            <a:srgbClr val="97A6F2"/>
          </a:solidFill>
          <a:ln/>
        </p:spPr>
        <p:txBody>
          <a:bodyPr/>
          <a:lstStyle/>
          <a:p>
            <a:endParaRPr lang="en-US"/>
          </a:p>
        </p:txBody>
      </p:sp>
      <p:sp>
        <p:nvSpPr>
          <p:cNvPr id="42" name="Text 40"/>
          <p:cNvSpPr/>
          <p:nvPr/>
        </p:nvSpPr>
        <p:spPr>
          <a:xfrm>
            <a:off x="9886950" y="4780885"/>
            <a:ext cx="2999730" cy="317500"/>
          </a:xfrm>
          <a:prstGeom prst="rect">
            <a:avLst/>
          </a:prstGeom>
          <a:noFill/>
          <a:ln/>
        </p:spPr>
        <p:txBody>
          <a:bodyPr wrap="square" lIns="25400" tIns="25400" rIns="25400" bIns="25400" rtlCol="0" anchor="t">
            <a:normAutofit lnSpcReduction="10000"/>
          </a:bodyPr>
          <a:lstStyle/>
          <a:p>
            <a:pPr marL="0" indent="0" algn="l">
              <a:buNone/>
            </a:pPr>
            <a:r>
              <a:rPr lang="en-US" sz="1800" dirty="0">
                <a:solidFill>
                  <a:schemeClr val="bg1"/>
                </a:solidFill>
                <a:latin typeface="Arial" pitchFamily="34" charset="0"/>
                <a:ea typeface="Arial" pitchFamily="34" charset="-122"/>
                <a:cs typeface="Arial" pitchFamily="34" charset="-120"/>
              </a:rPr>
              <a:t>Reduces privacy exposure</a:t>
            </a:r>
            <a:endParaRPr lang="en-US" sz="1800" dirty="0">
              <a:solidFill>
                <a:schemeClr val="bg1"/>
              </a:solidFill>
            </a:endParaRPr>
          </a:p>
        </p:txBody>
      </p:sp>
      <p:sp>
        <p:nvSpPr>
          <p:cNvPr id="43" name="Shape 41"/>
          <p:cNvSpPr/>
          <p:nvPr/>
        </p:nvSpPr>
        <p:spPr>
          <a:xfrm>
            <a:off x="9658350" y="5304760"/>
            <a:ext cx="95250" cy="95250"/>
          </a:xfrm>
          <a:prstGeom prst="ellipse">
            <a:avLst/>
          </a:prstGeom>
          <a:solidFill>
            <a:srgbClr val="97A6F2"/>
          </a:solidFill>
          <a:ln/>
        </p:spPr>
        <p:txBody>
          <a:bodyPr/>
          <a:lstStyle/>
          <a:p>
            <a:endParaRPr lang="en-US"/>
          </a:p>
        </p:txBody>
      </p:sp>
      <p:sp>
        <p:nvSpPr>
          <p:cNvPr id="44" name="Text 42"/>
          <p:cNvSpPr/>
          <p:nvPr/>
        </p:nvSpPr>
        <p:spPr>
          <a:xfrm>
            <a:off x="9886950" y="5212685"/>
            <a:ext cx="3330099" cy="317500"/>
          </a:xfrm>
          <a:prstGeom prst="rect">
            <a:avLst/>
          </a:prstGeom>
          <a:noFill/>
          <a:ln/>
        </p:spPr>
        <p:txBody>
          <a:bodyPr wrap="square" lIns="25400" tIns="25400" rIns="25400" bIns="25400" rtlCol="0" anchor="t">
            <a:normAutofit lnSpcReduction="10000"/>
          </a:bodyPr>
          <a:lstStyle/>
          <a:p>
            <a:pPr marL="0" indent="0" algn="l">
              <a:buNone/>
            </a:pPr>
            <a:r>
              <a:rPr lang="en-US" sz="1800" dirty="0">
                <a:solidFill>
                  <a:schemeClr val="bg1"/>
                </a:solidFill>
                <a:latin typeface="Arial" pitchFamily="34" charset="0"/>
                <a:ea typeface="Arial" pitchFamily="34" charset="-122"/>
                <a:cs typeface="Arial" pitchFamily="34" charset="-120"/>
              </a:rPr>
              <a:t>Supports HIPAA compliance</a:t>
            </a:r>
            <a:endParaRPr lang="en-US" sz="1800" dirty="0">
              <a:solidFill>
                <a:schemeClr val="bg1"/>
              </a:solidFill>
            </a:endParaRPr>
          </a:p>
        </p:txBody>
      </p:sp>
      <p:sp>
        <p:nvSpPr>
          <p:cNvPr id="45" name="Shape 43"/>
          <p:cNvSpPr/>
          <p:nvPr/>
        </p:nvSpPr>
        <p:spPr>
          <a:xfrm>
            <a:off x="9658350" y="5736560"/>
            <a:ext cx="95250" cy="95250"/>
          </a:xfrm>
          <a:prstGeom prst="ellipse">
            <a:avLst/>
          </a:prstGeom>
          <a:solidFill>
            <a:srgbClr val="97A6F2"/>
          </a:solidFill>
          <a:ln/>
        </p:spPr>
        <p:txBody>
          <a:bodyPr/>
          <a:lstStyle/>
          <a:p>
            <a:endParaRPr lang="en-US"/>
          </a:p>
        </p:txBody>
      </p:sp>
      <p:sp>
        <p:nvSpPr>
          <p:cNvPr id="46" name="Text 44"/>
          <p:cNvSpPr/>
          <p:nvPr/>
        </p:nvSpPr>
        <p:spPr>
          <a:xfrm>
            <a:off x="9886950" y="5644484"/>
            <a:ext cx="3759131" cy="317500"/>
          </a:xfrm>
          <a:prstGeom prst="rect">
            <a:avLst/>
          </a:prstGeom>
          <a:noFill/>
          <a:ln/>
        </p:spPr>
        <p:txBody>
          <a:bodyPr wrap="square" lIns="25400" tIns="25400" rIns="25400" bIns="25400" rtlCol="0" anchor="t">
            <a:normAutofit lnSpcReduction="10000"/>
          </a:bodyPr>
          <a:lstStyle/>
          <a:p>
            <a:pPr marL="0" indent="0" algn="l">
              <a:buNone/>
            </a:pPr>
            <a:r>
              <a:rPr lang="en-US" sz="1800" dirty="0">
                <a:solidFill>
                  <a:schemeClr val="bg1"/>
                </a:solidFill>
                <a:latin typeface="Arial" pitchFamily="34" charset="0"/>
                <a:ea typeface="Arial" pitchFamily="34" charset="-122"/>
                <a:cs typeface="Arial" pitchFamily="34" charset="-120"/>
              </a:rPr>
              <a:t>Minimizes identifier retention</a:t>
            </a:r>
            <a:endParaRPr lang="en-US" sz="18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A0D2C"/>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8603" b="8603"/>
          <a:stretch/>
        </p:blipFill>
        <p:spPr>
          <a:xfrm>
            <a:off x="0" y="591"/>
            <a:ext cx="18288000" cy="10287000"/>
          </a:xfrm>
          <a:prstGeom prst="rect">
            <a:avLst/>
          </a:prstGeom>
        </p:spPr>
      </p:pic>
      <p:sp>
        <p:nvSpPr>
          <p:cNvPr id="3" name="Text 0"/>
          <p:cNvSpPr/>
          <p:nvPr/>
        </p:nvSpPr>
        <p:spPr>
          <a:xfrm>
            <a:off x="1143000" y="2692996"/>
            <a:ext cx="1760220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113" dirty="0">
                <a:solidFill>
                  <a:schemeClr val="bg1"/>
                </a:solidFill>
                <a:latin typeface="Arial" panose="020B0604020202020204" pitchFamily="34" charset="0"/>
                <a:ea typeface="Arial" pitchFamily="34" charset="-122"/>
                <a:cs typeface="Arial" panose="020B0604020202020204" pitchFamily="34" charset="0"/>
              </a:rPr>
              <a:t>REACTIVE CARE → PROACTIVE </a:t>
            </a:r>
            <a:r>
              <a:rPr lang="en-US" sz="1800" b="1" kern="0" spc="113" dirty="0">
                <a:solidFill>
                  <a:schemeClr val="bg1"/>
                </a:solidFill>
                <a:latin typeface="Arial" panose="020B0604020202020204" pitchFamily="34" charset="0"/>
                <a:ea typeface="Arial" pitchFamily="34" charset="-122"/>
                <a:cs typeface="Arial" panose="020B0604020202020204" pitchFamily="34" charset="0"/>
              </a:rPr>
              <a:t>MANAGED</a:t>
            </a:r>
            <a:r>
              <a:rPr lang="en-US" sz="1800" kern="0" spc="113" dirty="0">
                <a:solidFill>
                  <a:schemeClr val="bg1"/>
                </a:solidFill>
                <a:latin typeface="Arial" panose="020B0604020202020204" pitchFamily="34" charset="0"/>
                <a:ea typeface="Arial" pitchFamily="34" charset="-122"/>
                <a:cs typeface="Arial" panose="020B0604020202020204" pitchFamily="34" charset="0"/>
              </a:rPr>
              <a:t> CARE</a:t>
            </a:r>
            <a:endParaRPr lang="en-US" sz="1800" dirty="0">
              <a:solidFill>
                <a:schemeClr val="bg1"/>
              </a:solidFill>
              <a:latin typeface="Arial" panose="020B0604020202020204" pitchFamily="34" charset="0"/>
              <a:cs typeface="Arial" panose="020B0604020202020204" pitchFamily="34" charset="0"/>
            </a:endParaRPr>
          </a:p>
        </p:txBody>
      </p:sp>
      <p:sp>
        <p:nvSpPr>
          <p:cNvPr id="4" name="Text 1"/>
          <p:cNvSpPr/>
          <p:nvPr/>
        </p:nvSpPr>
        <p:spPr>
          <a:xfrm>
            <a:off x="1143000" y="3162895"/>
            <a:ext cx="12753975" cy="1900238"/>
          </a:xfrm>
          <a:prstGeom prst="rect">
            <a:avLst/>
          </a:prstGeom>
          <a:noFill/>
          <a:ln/>
        </p:spPr>
        <p:txBody>
          <a:bodyPr wrap="square" lIns="25400" tIns="25400" rIns="25400" bIns="25400" rtlCol="0" anchor="t">
            <a:normAutofit fontScale="92500" lnSpcReduction="10000"/>
          </a:bodyPr>
          <a:lstStyle/>
          <a:p>
            <a:pPr marL="0" indent="0" algn="l">
              <a:lnSpc>
                <a:spcPct val="115000"/>
              </a:lnSpc>
              <a:buNone/>
            </a:pPr>
            <a:r>
              <a:rPr lang="en-US" sz="6375" b="1" dirty="0">
                <a:solidFill>
                  <a:srgbClr val="FFFFFF"/>
                </a:solidFill>
                <a:latin typeface="Arial" pitchFamily="34" charset="0"/>
                <a:ea typeface="Arial" pitchFamily="34" charset="-122"/>
                <a:cs typeface="Arial" pitchFamily="34" charset="-120"/>
              </a:rPr>
              <a:t>A compliance-driven model for capitated elder care</a:t>
            </a:r>
            <a:endParaRPr lang="en-US" sz="6375" dirty="0"/>
          </a:p>
        </p:txBody>
      </p:sp>
      <p:sp>
        <p:nvSpPr>
          <p:cNvPr id="5" name="Text 2"/>
          <p:cNvSpPr/>
          <p:nvPr/>
        </p:nvSpPr>
        <p:spPr>
          <a:xfrm>
            <a:off x="1143000" y="5272683"/>
            <a:ext cx="12753975" cy="1934840"/>
          </a:xfrm>
          <a:prstGeom prst="rect">
            <a:avLst/>
          </a:prstGeom>
          <a:noFill/>
          <a:ln/>
        </p:spPr>
        <p:txBody>
          <a:bodyPr wrap="square" lIns="25400" tIns="25400" rIns="25400" bIns="25400" rtlCol="0" anchor="t">
            <a:normAutofit/>
          </a:bodyPr>
          <a:lstStyle/>
          <a:p>
            <a:pPr>
              <a:lnSpc>
                <a:spcPct val="160000"/>
              </a:lnSpc>
            </a:pPr>
            <a:r>
              <a:rPr lang="en-US" dirty="0">
                <a:solidFill>
                  <a:schemeClr val="bg1"/>
                </a:solidFill>
              </a:rPr>
              <a:t>Our DSM-Inference-X™ Engine is designed to help bridge the gap between raw patient metrics and strong data-integrity controls. It is intended as a robust infrastructure component to support care-management workflows, streamline quality-measure documentation, and reinforce enterprise audit readiness. It does not, by itself, establish clinical accuracy, medical necessity, legal admissibility, CMS acceptance, or RADV sufficiency</a:t>
            </a:r>
          </a:p>
        </p:txBody>
      </p:sp>
      <p:sp>
        <p:nvSpPr>
          <p:cNvPr id="6" name="Shape 3"/>
          <p:cNvSpPr/>
          <p:nvPr/>
        </p:nvSpPr>
        <p:spPr>
          <a:xfrm>
            <a:off x="1143000" y="7591697"/>
            <a:ext cx="2743200" cy="596340"/>
          </a:xfrm>
          <a:prstGeom prst="roundRect">
            <a:avLst>
              <a:gd name="adj" fmla="val 50000"/>
            </a:avLst>
          </a:prstGeom>
          <a:solidFill>
            <a:srgbClr val="97A6F2">
              <a:alpha val="14000"/>
            </a:srgbClr>
          </a:solidFill>
          <a:ln w="6350">
            <a:solidFill>
              <a:srgbClr val="97A6F2">
                <a:alpha val="30000"/>
              </a:srgbClr>
            </a:solidFill>
            <a:prstDash val="solid"/>
          </a:ln>
        </p:spPr>
        <p:txBody>
          <a:bodyPr/>
          <a:lstStyle/>
          <a:p>
            <a:endParaRPr lang="en-US"/>
          </a:p>
        </p:txBody>
      </p:sp>
      <p:sp>
        <p:nvSpPr>
          <p:cNvPr id="7" name="Text 4"/>
          <p:cNvSpPr/>
          <p:nvPr/>
        </p:nvSpPr>
        <p:spPr>
          <a:xfrm>
            <a:off x="1353312" y="7736592"/>
            <a:ext cx="2432304" cy="304800"/>
          </a:xfrm>
          <a:prstGeom prst="rect">
            <a:avLst/>
          </a:prstGeom>
          <a:noFill/>
          <a:ln/>
        </p:spPr>
        <p:txBody>
          <a:bodyPr wrap="square" lIns="25400" tIns="25400" rIns="25400" bIns="25400" rtlCol="0" anchor="t">
            <a:noAutofit/>
          </a:bodyPr>
          <a:lstStyle/>
          <a:p>
            <a:pPr marL="0" indent="0" algn="ctr">
              <a:buNone/>
            </a:pPr>
            <a:r>
              <a:rPr lang="en-US" sz="1600" b="1" dirty="0">
                <a:solidFill>
                  <a:schemeClr val="bg1"/>
                </a:solidFill>
                <a:latin typeface="Arial" pitchFamily="34" charset="0"/>
                <a:ea typeface="Arial" pitchFamily="34" charset="-122"/>
                <a:cs typeface="Arial" pitchFamily="34" charset="-120"/>
              </a:rPr>
              <a:t>Resource planning</a:t>
            </a:r>
            <a:endParaRPr lang="en-US" sz="1600" dirty="0">
              <a:solidFill>
                <a:schemeClr val="bg1"/>
              </a:solidFill>
            </a:endParaRPr>
          </a:p>
        </p:txBody>
      </p:sp>
      <p:sp>
        <p:nvSpPr>
          <p:cNvPr id="8" name="Shape 5"/>
          <p:cNvSpPr/>
          <p:nvPr/>
        </p:nvSpPr>
        <p:spPr>
          <a:xfrm>
            <a:off x="4078224" y="7591697"/>
            <a:ext cx="2843784" cy="596340"/>
          </a:xfrm>
          <a:prstGeom prst="roundRect">
            <a:avLst>
              <a:gd name="adj" fmla="val 50000"/>
            </a:avLst>
          </a:prstGeom>
          <a:solidFill>
            <a:srgbClr val="97A6F2">
              <a:alpha val="14000"/>
            </a:srgbClr>
          </a:solidFill>
          <a:ln w="6350">
            <a:solidFill>
              <a:srgbClr val="97A6F2">
                <a:alpha val="30000"/>
              </a:srgbClr>
            </a:solidFill>
            <a:prstDash val="solid"/>
          </a:ln>
        </p:spPr>
        <p:txBody>
          <a:bodyPr/>
          <a:lstStyle/>
          <a:p>
            <a:endParaRPr lang="en-US"/>
          </a:p>
        </p:txBody>
      </p:sp>
      <p:sp>
        <p:nvSpPr>
          <p:cNvPr id="9" name="Text 6"/>
          <p:cNvSpPr/>
          <p:nvPr/>
        </p:nvSpPr>
        <p:spPr>
          <a:xfrm>
            <a:off x="4370832" y="7750014"/>
            <a:ext cx="2350008" cy="304800"/>
          </a:xfrm>
          <a:prstGeom prst="rect">
            <a:avLst/>
          </a:prstGeom>
          <a:noFill/>
          <a:ln/>
        </p:spPr>
        <p:txBody>
          <a:bodyPr wrap="square" lIns="25400" tIns="25400" rIns="25400" bIns="25400" rtlCol="0" anchor="t">
            <a:noAutofit/>
          </a:bodyPr>
          <a:lstStyle/>
          <a:p>
            <a:pPr marL="0" indent="0" algn="ctr">
              <a:buNone/>
            </a:pPr>
            <a:r>
              <a:rPr lang="en-US" sz="1600" b="1" dirty="0">
                <a:solidFill>
                  <a:schemeClr val="bg1"/>
                </a:solidFill>
                <a:latin typeface="Arial" pitchFamily="34" charset="0"/>
                <a:ea typeface="Arial" pitchFamily="34" charset="-122"/>
                <a:cs typeface="Arial" pitchFamily="34" charset="-120"/>
              </a:rPr>
              <a:t>Assist quality tracking</a:t>
            </a:r>
            <a:endParaRPr lang="en-US" sz="1600" dirty="0">
              <a:solidFill>
                <a:schemeClr val="bg1"/>
              </a:solidFill>
            </a:endParaRPr>
          </a:p>
        </p:txBody>
      </p:sp>
      <p:sp>
        <p:nvSpPr>
          <p:cNvPr id="10" name="Shape 7"/>
          <p:cNvSpPr/>
          <p:nvPr/>
        </p:nvSpPr>
        <p:spPr>
          <a:xfrm>
            <a:off x="7114032" y="7591697"/>
            <a:ext cx="3319272" cy="596340"/>
          </a:xfrm>
          <a:prstGeom prst="roundRect">
            <a:avLst>
              <a:gd name="adj" fmla="val 50000"/>
            </a:avLst>
          </a:prstGeom>
          <a:solidFill>
            <a:srgbClr val="97A6F2">
              <a:alpha val="14000"/>
            </a:srgbClr>
          </a:solidFill>
          <a:ln w="6350">
            <a:solidFill>
              <a:srgbClr val="97A6F2">
                <a:alpha val="30000"/>
              </a:srgbClr>
            </a:solidFill>
            <a:prstDash val="solid"/>
          </a:ln>
        </p:spPr>
        <p:txBody>
          <a:bodyPr/>
          <a:lstStyle/>
          <a:p>
            <a:endParaRPr lang="en-US"/>
          </a:p>
        </p:txBody>
      </p:sp>
      <p:sp>
        <p:nvSpPr>
          <p:cNvPr id="11" name="Text 8"/>
          <p:cNvSpPr/>
          <p:nvPr/>
        </p:nvSpPr>
        <p:spPr>
          <a:xfrm>
            <a:off x="7406640" y="7750447"/>
            <a:ext cx="2834640" cy="304800"/>
          </a:xfrm>
          <a:prstGeom prst="rect">
            <a:avLst/>
          </a:prstGeom>
          <a:noFill/>
          <a:ln/>
        </p:spPr>
        <p:txBody>
          <a:bodyPr wrap="square" lIns="25400" tIns="25400" rIns="25400" bIns="25400" rtlCol="0" anchor="t">
            <a:normAutofit/>
          </a:bodyPr>
          <a:lstStyle/>
          <a:p>
            <a:pPr marL="0" indent="0" algn="ctr">
              <a:buNone/>
            </a:pPr>
            <a:r>
              <a:rPr lang="en-US" sz="1600" b="1" dirty="0">
                <a:solidFill>
                  <a:schemeClr val="bg1"/>
                </a:solidFill>
                <a:latin typeface="Arial" pitchFamily="34" charset="0"/>
                <a:ea typeface="Arial" pitchFamily="34" charset="-122"/>
                <a:cs typeface="Arial" pitchFamily="34" charset="-120"/>
              </a:rPr>
              <a:t>Support audit readiness</a:t>
            </a:r>
            <a:endParaRPr 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838200"/>
            <a:ext cx="3847207"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9302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10160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914400"/>
            <a:ext cx="3275871"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THE OPERATING REALITY</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612900"/>
            <a:ext cx="13620750" cy="795437"/>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5325" b="1" dirty="0">
                <a:solidFill>
                  <a:srgbClr val="171A35"/>
                </a:solidFill>
                <a:latin typeface="Arial" pitchFamily="34" charset="0"/>
                <a:ea typeface="Arial" pitchFamily="34" charset="-122"/>
                <a:cs typeface="Arial" pitchFamily="34" charset="-120"/>
              </a:rPr>
              <a:t>PACE operators carry capitated risk</a:t>
            </a:r>
            <a:endParaRPr lang="en-US" sz="5325" dirty="0"/>
          </a:p>
        </p:txBody>
      </p:sp>
      <p:sp>
        <p:nvSpPr>
          <p:cNvPr id="7" name="Text 5"/>
          <p:cNvSpPr/>
          <p:nvPr/>
        </p:nvSpPr>
        <p:spPr>
          <a:xfrm>
            <a:off x="1142999" y="2495599"/>
            <a:ext cx="16002001" cy="1318022"/>
          </a:xfrm>
          <a:prstGeom prst="rect">
            <a:avLst/>
          </a:prstGeom>
          <a:noFill/>
          <a:ln/>
        </p:spPr>
        <p:txBody>
          <a:bodyPr wrap="square" lIns="25400" tIns="25400" rIns="25400" bIns="25400" rtlCol="0" anchor="t">
            <a:normAutofit/>
          </a:bodyPr>
          <a:lstStyle/>
          <a:p>
            <a:pPr>
              <a:lnSpc>
                <a:spcPct val="160000"/>
              </a:lnSpc>
            </a:pPr>
            <a:r>
              <a:rPr lang="en-US" dirty="0">
                <a:solidFill>
                  <a:srgbClr val="565B7C"/>
                </a:solidFill>
                <a:latin typeface="Arial" pitchFamily="34" charset="0"/>
                <a:ea typeface="Arial" pitchFamily="34" charset="-122"/>
                <a:cs typeface="Arial" pitchFamily="34" charset="-120"/>
              </a:rPr>
              <a:t>In the United States, PACE organizations operate under capitated payment structures and bear significant responsibility for financial and care coordination management. In this environment, avoidable utilization, unresolved care gaps, and insufficiently supported documentation can significantly impact resource planning and quality performance.</a:t>
            </a:r>
            <a:endParaRPr lang="en-US" dirty="0"/>
          </a:p>
        </p:txBody>
      </p:sp>
      <p:sp>
        <p:nvSpPr>
          <p:cNvPr id="8" name="Shape 6"/>
          <p:cNvSpPr/>
          <p:nvPr/>
        </p:nvSpPr>
        <p:spPr>
          <a:xfrm>
            <a:off x="1143000" y="4106132"/>
            <a:ext cx="5194300" cy="2781366"/>
          </a:xfrm>
          <a:prstGeom prst="roundRect">
            <a:avLst>
              <a:gd name="adj" fmla="val 6595"/>
            </a:avLst>
          </a:prstGeom>
          <a:solidFill>
            <a:srgbClr val="FFFFFF"/>
          </a:solidFill>
          <a:ln w="6350">
            <a:solidFill>
              <a:srgbClr val="E4E7F7"/>
            </a:solidFill>
            <a:prstDash val="solid"/>
          </a:ln>
          <a:effectLst>
            <a:outerShdw blurRad="266700" dist="114300" dir="5400000" algn="bl" rotWithShape="0">
              <a:srgbClr val="4C56A6">
                <a:alpha val="6000"/>
              </a:srgbClr>
            </a:outerShdw>
          </a:effectLst>
        </p:spPr>
        <p:txBody>
          <a:bodyPr/>
          <a:lstStyle/>
          <a:p>
            <a:endParaRPr lang="en-US"/>
          </a:p>
        </p:txBody>
      </p:sp>
      <p:sp>
        <p:nvSpPr>
          <p:cNvPr id="9" name="Shape 7"/>
          <p:cNvSpPr/>
          <p:nvPr/>
        </p:nvSpPr>
        <p:spPr>
          <a:xfrm>
            <a:off x="1377950" y="4379181"/>
            <a:ext cx="457200" cy="457200"/>
          </a:xfrm>
          <a:prstGeom prst="roundRect">
            <a:avLst>
              <a:gd name="adj" fmla="val 27083"/>
            </a:avLst>
          </a:prstGeom>
          <a:solidFill>
            <a:srgbClr val="EEF0FC"/>
          </a:solidFill>
          <a:ln/>
        </p:spPr>
        <p:txBody>
          <a:bodyPr/>
          <a:lstStyle/>
          <a:p>
            <a:endParaRPr lang="en-US"/>
          </a:p>
        </p:txBody>
      </p:sp>
      <p:sp>
        <p:nvSpPr>
          <p:cNvPr id="10" name="Shape 8"/>
          <p:cNvSpPr/>
          <p:nvPr/>
        </p:nvSpPr>
        <p:spPr>
          <a:xfrm>
            <a:off x="1549400" y="4483956"/>
            <a:ext cx="123825" cy="123825"/>
          </a:xfrm>
          <a:prstGeom prst="ellipse">
            <a:avLst/>
          </a:prstGeom>
          <a:solidFill>
            <a:srgbClr val="5C6BD6"/>
          </a:solidFill>
          <a:ln/>
        </p:spPr>
        <p:txBody>
          <a:bodyPr/>
          <a:lstStyle/>
          <a:p>
            <a:endParaRPr lang="en-US"/>
          </a:p>
        </p:txBody>
      </p:sp>
      <p:sp>
        <p:nvSpPr>
          <p:cNvPr id="11" name="Shape 9"/>
          <p:cNvSpPr/>
          <p:nvPr/>
        </p:nvSpPr>
        <p:spPr>
          <a:xfrm>
            <a:off x="1492250" y="4617306"/>
            <a:ext cx="228600" cy="142875"/>
          </a:xfrm>
          <a:prstGeom prst="roundRect">
            <a:avLst>
              <a:gd name="adj" fmla="val 50000"/>
            </a:avLst>
          </a:prstGeom>
          <a:solidFill>
            <a:srgbClr val="5C6BD6"/>
          </a:solidFill>
          <a:ln/>
        </p:spPr>
        <p:txBody>
          <a:bodyPr/>
          <a:lstStyle/>
          <a:p>
            <a:endParaRPr lang="en-US"/>
          </a:p>
        </p:txBody>
      </p:sp>
      <p:sp>
        <p:nvSpPr>
          <p:cNvPr id="12" name="Text 10"/>
          <p:cNvSpPr/>
          <p:nvPr/>
        </p:nvSpPr>
        <p:spPr>
          <a:xfrm>
            <a:off x="1377950" y="4988781"/>
            <a:ext cx="519684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Dual-eligible senior population</a:t>
            </a:r>
            <a:endParaRPr lang="en-US" sz="1800" dirty="0"/>
          </a:p>
        </p:txBody>
      </p:sp>
      <p:sp>
        <p:nvSpPr>
          <p:cNvPr id="13" name="Text 11"/>
          <p:cNvSpPr/>
          <p:nvPr/>
        </p:nvSpPr>
        <p:spPr>
          <a:xfrm>
            <a:off x="1377950" y="5369781"/>
            <a:ext cx="4866132" cy="110103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Highly vulnerable, medically complex, and clinically expensive to manage under a fixed per-member budget.</a:t>
            </a:r>
            <a:endParaRPr lang="en-US" dirty="0"/>
          </a:p>
        </p:txBody>
      </p:sp>
      <p:sp>
        <p:nvSpPr>
          <p:cNvPr id="14" name="Shape 12"/>
          <p:cNvSpPr/>
          <p:nvPr/>
        </p:nvSpPr>
        <p:spPr>
          <a:xfrm>
            <a:off x="6546850" y="4106132"/>
            <a:ext cx="5194300" cy="2781366"/>
          </a:xfrm>
          <a:prstGeom prst="roundRect">
            <a:avLst>
              <a:gd name="adj" fmla="val 6595"/>
            </a:avLst>
          </a:prstGeom>
          <a:solidFill>
            <a:srgbClr val="FFFFFF"/>
          </a:solidFill>
          <a:ln w="6350">
            <a:solidFill>
              <a:srgbClr val="E4E7F7"/>
            </a:solidFill>
            <a:prstDash val="solid"/>
          </a:ln>
          <a:effectLst>
            <a:outerShdw blurRad="266700" dist="114300" dir="5400000" algn="bl" rotWithShape="0">
              <a:srgbClr val="4C56A6">
                <a:alpha val="6000"/>
              </a:srgbClr>
            </a:outerShdw>
          </a:effectLst>
        </p:spPr>
        <p:txBody>
          <a:bodyPr/>
          <a:lstStyle/>
          <a:p>
            <a:endParaRPr lang="en-US"/>
          </a:p>
        </p:txBody>
      </p:sp>
      <p:sp>
        <p:nvSpPr>
          <p:cNvPr id="15" name="Shape 13"/>
          <p:cNvSpPr/>
          <p:nvPr/>
        </p:nvSpPr>
        <p:spPr>
          <a:xfrm>
            <a:off x="6781800" y="4379181"/>
            <a:ext cx="457200" cy="457200"/>
          </a:xfrm>
          <a:prstGeom prst="roundRect">
            <a:avLst>
              <a:gd name="adj" fmla="val 27083"/>
            </a:avLst>
          </a:prstGeom>
          <a:solidFill>
            <a:srgbClr val="EEF0FC"/>
          </a:solidFill>
          <a:ln/>
        </p:spPr>
        <p:txBody>
          <a:bodyPr/>
          <a:lstStyle/>
          <a:p>
            <a:endParaRPr lang="en-US"/>
          </a:p>
        </p:txBody>
      </p:sp>
      <p:sp>
        <p:nvSpPr>
          <p:cNvPr id="16" name="Shape 14"/>
          <p:cNvSpPr/>
          <p:nvPr/>
        </p:nvSpPr>
        <p:spPr>
          <a:xfrm>
            <a:off x="6896100" y="4664931"/>
            <a:ext cx="228600" cy="38100"/>
          </a:xfrm>
          <a:prstGeom prst="rect">
            <a:avLst/>
          </a:prstGeom>
          <a:solidFill>
            <a:srgbClr val="5C6BD6"/>
          </a:solidFill>
          <a:ln/>
        </p:spPr>
        <p:txBody>
          <a:bodyPr/>
          <a:lstStyle/>
          <a:p>
            <a:endParaRPr lang="en-US"/>
          </a:p>
        </p:txBody>
      </p:sp>
      <p:sp>
        <p:nvSpPr>
          <p:cNvPr id="17" name="Shape 15"/>
          <p:cNvSpPr/>
          <p:nvPr/>
        </p:nvSpPr>
        <p:spPr>
          <a:xfrm>
            <a:off x="6896100" y="4560156"/>
            <a:ext cx="38100" cy="142875"/>
          </a:xfrm>
          <a:prstGeom prst="rect">
            <a:avLst/>
          </a:prstGeom>
          <a:solidFill>
            <a:srgbClr val="5C6BD6"/>
          </a:solidFill>
          <a:ln/>
        </p:spPr>
        <p:txBody>
          <a:bodyPr/>
          <a:lstStyle/>
          <a:p>
            <a:endParaRPr lang="en-US"/>
          </a:p>
        </p:txBody>
      </p:sp>
      <p:sp>
        <p:nvSpPr>
          <p:cNvPr id="18" name="Shape 16"/>
          <p:cNvSpPr/>
          <p:nvPr/>
        </p:nvSpPr>
        <p:spPr>
          <a:xfrm>
            <a:off x="7086600" y="4560156"/>
            <a:ext cx="38100" cy="142875"/>
          </a:xfrm>
          <a:prstGeom prst="rect">
            <a:avLst/>
          </a:prstGeom>
          <a:solidFill>
            <a:srgbClr val="5C6BD6"/>
          </a:solidFill>
          <a:ln/>
        </p:spPr>
        <p:txBody>
          <a:bodyPr/>
          <a:lstStyle/>
          <a:p>
            <a:endParaRPr lang="en-US"/>
          </a:p>
        </p:txBody>
      </p:sp>
      <p:sp>
        <p:nvSpPr>
          <p:cNvPr id="19" name="Shape 17"/>
          <p:cNvSpPr/>
          <p:nvPr/>
        </p:nvSpPr>
        <p:spPr>
          <a:xfrm>
            <a:off x="6905625" y="4512531"/>
            <a:ext cx="209550" cy="38100"/>
          </a:xfrm>
          <a:prstGeom prst="roundRect">
            <a:avLst>
              <a:gd name="adj" fmla="val 50000"/>
            </a:avLst>
          </a:prstGeom>
          <a:solidFill>
            <a:srgbClr val="5C6BD6"/>
          </a:solidFill>
          <a:ln/>
        </p:spPr>
        <p:txBody>
          <a:bodyPr/>
          <a:lstStyle/>
          <a:p>
            <a:endParaRPr lang="en-US"/>
          </a:p>
        </p:txBody>
      </p:sp>
      <p:sp>
        <p:nvSpPr>
          <p:cNvPr id="20" name="Text 18"/>
          <p:cNvSpPr/>
          <p:nvPr/>
        </p:nvSpPr>
        <p:spPr>
          <a:xfrm>
            <a:off x="6781800" y="4988781"/>
            <a:ext cx="519684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Fixed capitation</a:t>
            </a:r>
            <a:endParaRPr lang="en-US" sz="1800" dirty="0"/>
          </a:p>
        </p:txBody>
      </p:sp>
      <p:sp>
        <p:nvSpPr>
          <p:cNvPr id="21" name="Text 19"/>
          <p:cNvSpPr/>
          <p:nvPr/>
        </p:nvSpPr>
        <p:spPr>
          <a:xfrm>
            <a:off x="6781800" y="5369781"/>
            <a:ext cx="4866132"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Operators absorb the full cost of care against a capped monthly payment.</a:t>
            </a:r>
            <a:endParaRPr lang="en-US" dirty="0"/>
          </a:p>
        </p:txBody>
      </p:sp>
      <p:sp>
        <p:nvSpPr>
          <p:cNvPr id="22" name="Shape 20"/>
          <p:cNvSpPr/>
          <p:nvPr/>
        </p:nvSpPr>
        <p:spPr>
          <a:xfrm>
            <a:off x="11950701" y="4106132"/>
            <a:ext cx="5194300" cy="2781366"/>
          </a:xfrm>
          <a:prstGeom prst="roundRect">
            <a:avLst>
              <a:gd name="adj" fmla="val 6595"/>
            </a:avLst>
          </a:prstGeom>
          <a:solidFill>
            <a:srgbClr val="FFFFFF"/>
          </a:solidFill>
          <a:ln w="6350">
            <a:solidFill>
              <a:srgbClr val="E4E7F7"/>
            </a:solidFill>
            <a:prstDash val="solid"/>
          </a:ln>
          <a:effectLst>
            <a:outerShdw blurRad="266700" dist="114300" dir="5400000" algn="bl" rotWithShape="0">
              <a:srgbClr val="4C56A6">
                <a:alpha val="6000"/>
              </a:srgbClr>
            </a:outerShdw>
          </a:effectLst>
        </p:spPr>
        <p:txBody>
          <a:bodyPr/>
          <a:lstStyle/>
          <a:p>
            <a:endParaRPr lang="en-US"/>
          </a:p>
        </p:txBody>
      </p:sp>
      <p:sp>
        <p:nvSpPr>
          <p:cNvPr id="23" name="Shape 21"/>
          <p:cNvSpPr/>
          <p:nvPr/>
        </p:nvSpPr>
        <p:spPr>
          <a:xfrm>
            <a:off x="12185650" y="4379181"/>
            <a:ext cx="457200" cy="457200"/>
          </a:xfrm>
          <a:prstGeom prst="roundRect">
            <a:avLst>
              <a:gd name="adj" fmla="val 27083"/>
            </a:avLst>
          </a:prstGeom>
          <a:solidFill>
            <a:srgbClr val="EEF0FC"/>
          </a:solidFill>
          <a:ln/>
        </p:spPr>
        <p:txBody>
          <a:bodyPr/>
          <a:lstStyle/>
          <a:p>
            <a:endParaRPr lang="en-US"/>
          </a:p>
        </p:txBody>
      </p:sp>
      <p:sp>
        <p:nvSpPr>
          <p:cNvPr id="24" name="Shape 22"/>
          <p:cNvSpPr/>
          <p:nvPr/>
        </p:nvSpPr>
        <p:spPr>
          <a:xfrm>
            <a:off x="12290425" y="4493481"/>
            <a:ext cx="57150" cy="228600"/>
          </a:xfrm>
          <a:prstGeom prst="roundRect">
            <a:avLst>
              <a:gd name="adj" fmla="val 33333"/>
            </a:avLst>
          </a:prstGeom>
          <a:solidFill>
            <a:srgbClr val="5C6BD6"/>
          </a:solidFill>
          <a:ln/>
        </p:spPr>
        <p:txBody>
          <a:bodyPr/>
          <a:lstStyle/>
          <a:p>
            <a:endParaRPr lang="en-US"/>
          </a:p>
        </p:txBody>
      </p:sp>
      <p:sp>
        <p:nvSpPr>
          <p:cNvPr id="25" name="Shape 23"/>
          <p:cNvSpPr/>
          <p:nvPr/>
        </p:nvSpPr>
        <p:spPr>
          <a:xfrm>
            <a:off x="12385675" y="4569681"/>
            <a:ext cx="57150" cy="152400"/>
          </a:xfrm>
          <a:prstGeom prst="roundRect">
            <a:avLst>
              <a:gd name="adj" fmla="val 33333"/>
            </a:avLst>
          </a:prstGeom>
          <a:solidFill>
            <a:srgbClr val="5C6BD6"/>
          </a:solidFill>
          <a:ln/>
        </p:spPr>
        <p:txBody>
          <a:bodyPr/>
          <a:lstStyle/>
          <a:p>
            <a:endParaRPr lang="en-US"/>
          </a:p>
        </p:txBody>
      </p:sp>
      <p:sp>
        <p:nvSpPr>
          <p:cNvPr id="26" name="Shape 24"/>
          <p:cNvSpPr/>
          <p:nvPr/>
        </p:nvSpPr>
        <p:spPr>
          <a:xfrm>
            <a:off x="12480925" y="4645881"/>
            <a:ext cx="57150" cy="76200"/>
          </a:xfrm>
          <a:prstGeom prst="roundRect">
            <a:avLst>
              <a:gd name="adj" fmla="val 33333"/>
            </a:avLst>
          </a:prstGeom>
          <a:solidFill>
            <a:srgbClr val="5C6BD6"/>
          </a:solidFill>
          <a:ln/>
        </p:spPr>
        <p:txBody>
          <a:bodyPr/>
          <a:lstStyle/>
          <a:p>
            <a:endParaRPr lang="en-US"/>
          </a:p>
        </p:txBody>
      </p:sp>
      <p:sp>
        <p:nvSpPr>
          <p:cNvPr id="27" name="Text 25"/>
          <p:cNvSpPr/>
          <p:nvPr/>
        </p:nvSpPr>
        <p:spPr>
          <a:xfrm>
            <a:off x="12185650" y="4988781"/>
            <a:ext cx="519684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Avoidable admissions</a:t>
            </a:r>
            <a:endParaRPr lang="en-US" sz="1800" dirty="0"/>
          </a:p>
        </p:txBody>
      </p:sp>
      <p:sp>
        <p:nvSpPr>
          <p:cNvPr id="28" name="Text 26"/>
          <p:cNvSpPr/>
          <p:nvPr/>
        </p:nvSpPr>
        <p:spPr>
          <a:xfrm>
            <a:off x="12185650" y="5369781"/>
            <a:ext cx="4866132"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Preventable hospitalizations place pressure on an already-constrained budget.</a:t>
            </a:r>
            <a:endParaRPr lang="en-US" dirty="0"/>
          </a:p>
        </p:txBody>
      </p:sp>
      <p:sp>
        <p:nvSpPr>
          <p:cNvPr id="29" name="Shape 27"/>
          <p:cNvSpPr/>
          <p:nvPr/>
        </p:nvSpPr>
        <p:spPr>
          <a:xfrm>
            <a:off x="1143000" y="7107039"/>
            <a:ext cx="5194300" cy="2759632"/>
          </a:xfrm>
          <a:prstGeom prst="roundRect">
            <a:avLst>
              <a:gd name="adj" fmla="val 7636"/>
            </a:avLst>
          </a:prstGeom>
          <a:solidFill>
            <a:srgbClr val="FFFFFF"/>
          </a:solidFill>
          <a:ln w="6350">
            <a:solidFill>
              <a:srgbClr val="E4E7F7"/>
            </a:solidFill>
            <a:prstDash val="solid"/>
          </a:ln>
          <a:effectLst>
            <a:outerShdw blurRad="266700" dist="114300" dir="5400000" algn="bl" rotWithShape="0">
              <a:srgbClr val="4C56A6">
                <a:alpha val="6000"/>
              </a:srgbClr>
            </a:outerShdw>
          </a:effectLst>
        </p:spPr>
        <p:txBody>
          <a:bodyPr/>
          <a:lstStyle/>
          <a:p>
            <a:endParaRPr lang="en-US"/>
          </a:p>
        </p:txBody>
      </p:sp>
      <p:sp>
        <p:nvSpPr>
          <p:cNvPr id="30" name="Shape 28"/>
          <p:cNvSpPr/>
          <p:nvPr/>
        </p:nvSpPr>
        <p:spPr>
          <a:xfrm>
            <a:off x="1377950" y="7380089"/>
            <a:ext cx="457200" cy="457200"/>
          </a:xfrm>
          <a:prstGeom prst="roundRect">
            <a:avLst>
              <a:gd name="adj" fmla="val 27083"/>
            </a:avLst>
          </a:prstGeom>
          <a:solidFill>
            <a:srgbClr val="EEF0FC"/>
          </a:solidFill>
          <a:ln/>
        </p:spPr>
        <p:txBody>
          <a:bodyPr/>
          <a:lstStyle/>
          <a:p>
            <a:endParaRPr lang="en-US"/>
          </a:p>
        </p:txBody>
      </p:sp>
      <p:sp>
        <p:nvSpPr>
          <p:cNvPr id="31" name="Shape 29"/>
          <p:cNvSpPr/>
          <p:nvPr/>
        </p:nvSpPr>
        <p:spPr>
          <a:xfrm>
            <a:off x="1492250" y="7503914"/>
            <a:ext cx="228600" cy="38100"/>
          </a:xfrm>
          <a:prstGeom prst="roundRect">
            <a:avLst>
              <a:gd name="adj" fmla="val 50000"/>
            </a:avLst>
          </a:prstGeom>
          <a:solidFill>
            <a:srgbClr val="5C6BD6"/>
          </a:solidFill>
          <a:ln/>
        </p:spPr>
        <p:txBody>
          <a:bodyPr/>
          <a:lstStyle/>
          <a:p>
            <a:endParaRPr lang="en-US"/>
          </a:p>
        </p:txBody>
      </p:sp>
      <p:sp>
        <p:nvSpPr>
          <p:cNvPr id="32" name="Shape 30"/>
          <p:cNvSpPr/>
          <p:nvPr/>
        </p:nvSpPr>
        <p:spPr>
          <a:xfrm>
            <a:off x="1492250" y="7589639"/>
            <a:ext cx="159941" cy="38100"/>
          </a:xfrm>
          <a:prstGeom prst="roundRect">
            <a:avLst>
              <a:gd name="adj" fmla="val 50000"/>
            </a:avLst>
          </a:prstGeom>
          <a:solidFill>
            <a:srgbClr val="5C6BD6"/>
          </a:solidFill>
          <a:ln/>
        </p:spPr>
        <p:txBody>
          <a:bodyPr/>
          <a:lstStyle/>
          <a:p>
            <a:endParaRPr lang="en-US"/>
          </a:p>
        </p:txBody>
      </p:sp>
      <p:sp>
        <p:nvSpPr>
          <p:cNvPr id="33" name="Shape 31"/>
          <p:cNvSpPr/>
          <p:nvPr/>
        </p:nvSpPr>
        <p:spPr>
          <a:xfrm>
            <a:off x="1492250" y="7675364"/>
            <a:ext cx="194270" cy="38100"/>
          </a:xfrm>
          <a:prstGeom prst="roundRect">
            <a:avLst>
              <a:gd name="adj" fmla="val 50000"/>
            </a:avLst>
          </a:prstGeom>
          <a:solidFill>
            <a:srgbClr val="5C6BD6"/>
          </a:solidFill>
          <a:ln/>
        </p:spPr>
        <p:txBody>
          <a:bodyPr/>
          <a:lstStyle/>
          <a:p>
            <a:endParaRPr lang="en-US"/>
          </a:p>
        </p:txBody>
      </p:sp>
      <p:sp>
        <p:nvSpPr>
          <p:cNvPr id="34" name="Text 32"/>
          <p:cNvSpPr/>
          <p:nvPr/>
        </p:nvSpPr>
        <p:spPr>
          <a:xfrm>
            <a:off x="1377950" y="7989689"/>
            <a:ext cx="519684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Documentation burden</a:t>
            </a:r>
            <a:endParaRPr lang="en-US" sz="1800" dirty="0"/>
          </a:p>
        </p:txBody>
      </p:sp>
      <p:sp>
        <p:nvSpPr>
          <p:cNvPr id="35" name="Text 33"/>
          <p:cNvSpPr/>
          <p:nvPr/>
        </p:nvSpPr>
        <p:spPr>
          <a:xfrm>
            <a:off x="1377950" y="8370689"/>
            <a:ext cx="4866132"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Manual quality-measure tracking and documentation review drain coordinator hours across sites.</a:t>
            </a:r>
            <a:endParaRPr lang="en-US" dirty="0"/>
          </a:p>
        </p:txBody>
      </p:sp>
      <p:sp>
        <p:nvSpPr>
          <p:cNvPr id="36" name="Shape 34"/>
          <p:cNvSpPr/>
          <p:nvPr/>
        </p:nvSpPr>
        <p:spPr>
          <a:xfrm>
            <a:off x="6546850" y="7107039"/>
            <a:ext cx="5194300" cy="2759632"/>
          </a:xfrm>
          <a:prstGeom prst="roundRect">
            <a:avLst>
              <a:gd name="adj" fmla="val 7636"/>
            </a:avLst>
          </a:prstGeom>
          <a:gradFill rotWithShape="1">
            <a:gsLst>
              <a:gs pos="0">
                <a:srgbClr val="6D5EF0">
                  <a:alpha val="100000"/>
                </a:srgbClr>
              </a:gs>
              <a:gs pos="100000">
                <a:srgbClr val="4536C7">
                  <a:alpha val="100000"/>
                </a:srgbClr>
              </a:gs>
            </a:gsLst>
            <a:lin ang="2700000" scaled="0"/>
          </a:gradFill>
          <a:ln w="6350">
            <a:solidFill>
              <a:srgbClr val="FFFFFF">
                <a:alpha val="18000"/>
              </a:srgbClr>
            </a:solidFill>
            <a:prstDash val="solid"/>
          </a:ln>
          <a:effectLst>
            <a:outerShdw blurRad="304800" dist="152400" dir="5400000" algn="bl" rotWithShape="0">
              <a:srgbClr val="5238D6">
                <a:alpha val="28000"/>
              </a:srgbClr>
            </a:outerShdw>
          </a:effectLst>
        </p:spPr>
        <p:txBody>
          <a:bodyPr/>
          <a:lstStyle/>
          <a:p>
            <a:endParaRPr lang="en-US"/>
          </a:p>
        </p:txBody>
      </p:sp>
      <p:sp>
        <p:nvSpPr>
          <p:cNvPr id="37" name="Shape 35"/>
          <p:cNvSpPr/>
          <p:nvPr/>
        </p:nvSpPr>
        <p:spPr>
          <a:xfrm>
            <a:off x="6781800" y="7380089"/>
            <a:ext cx="457200" cy="457200"/>
          </a:xfrm>
          <a:prstGeom prst="roundRect">
            <a:avLst>
              <a:gd name="adj" fmla="val 27083"/>
            </a:avLst>
          </a:prstGeom>
          <a:solidFill>
            <a:srgbClr val="FFFFFF">
              <a:alpha val="20000"/>
            </a:srgbClr>
          </a:solidFill>
          <a:ln/>
        </p:spPr>
        <p:txBody>
          <a:bodyPr/>
          <a:lstStyle/>
          <a:p>
            <a:endParaRPr lang="en-US"/>
          </a:p>
        </p:txBody>
      </p:sp>
      <p:sp>
        <p:nvSpPr>
          <p:cNvPr id="39" name="Text 37"/>
          <p:cNvSpPr/>
          <p:nvPr/>
        </p:nvSpPr>
        <p:spPr>
          <a:xfrm>
            <a:off x="6781800" y="7989689"/>
            <a:ext cx="519684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FFFFFF"/>
                </a:solidFill>
                <a:latin typeface="Arial" pitchFamily="34" charset="0"/>
                <a:ea typeface="Arial" pitchFamily="34" charset="-122"/>
                <a:cs typeface="Arial" pitchFamily="34" charset="-120"/>
              </a:rPr>
              <a:t>Audit &amp; compliance risk</a:t>
            </a:r>
            <a:endParaRPr lang="en-US" sz="1800" dirty="0"/>
          </a:p>
        </p:txBody>
      </p:sp>
      <p:sp>
        <p:nvSpPr>
          <p:cNvPr id="40" name="Text 38"/>
          <p:cNvSpPr/>
          <p:nvPr/>
        </p:nvSpPr>
        <p:spPr>
          <a:xfrm>
            <a:off x="6781800" y="8370689"/>
            <a:ext cx="4866132"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chemeClr val="bg1"/>
                </a:solidFill>
                <a:latin typeface="Arial" pitchFamily="34" charset="0"/>
                <a:ea typeface="Arial" pitchFamily="34" charset="-122"/>
                <a:cs typeface="Arial" pitchFamily="34" charset="-120"/>
              </a:rPr>
              <a:t>Incomplete documentation and unsupported coding indicators create audit and compliance risk.</a:t>
            </a:r>
            <a:endParaRPr lang="en-US" dirty="0">
              <a:solidFill>
                <a:schemeClr val="bg1"/>
              </a:solidFill>
            </a:endParaRPr>
          </a:p>
        </p:txBody>
      </p:sp>
      <p:pic>
        <p:nvPicPr>
          <p:cNvPr id="43" name="Picture 42">
            <a:extLst>
              <a:ext uri="{FF2B5EF4-FFF2-40B4-BE49-F238E27FC236}">
                <a16:creationId xmlns:a16="http://schemas.microsoft.com/office/drawing/2014/main" id="{5DECA262-03C4-658C-28E7-F601C8990720}"/>
              </a:ext>
            </a:extLst>
          </p:cNvPr>
          <p:cNvPicPr>
            <a:picLocks noChangeAspect="1"/>
          </p:cNvPicPr>
          <p:nvPr/>
        </p:nvPicPr>
        <p:blipFill>
          <a:blip r:embed="rId3"/>
          <a:stretch>
            <a:fillRect/>
          </a:stretch>
        </p:blipFill>
        <p:spPr>
          <a:xfrm>
            <a:off x="6880182" y="7468345"/>
            <a:ext cx="283708" cy="2659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838200"/>
            <a:ext cx="3847207"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9302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10160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914400"/>
            <a:ext cx="3275871" cy="336550"/>
          </a:xfrm>
          <a:prstGeom prst="rect">
            <a:avLst/>
          </a:prstGeom>
          <a:noFill/>
          <a:ln/>
        </p:spPr>
        <p:txBody>
          <a:bodyPr wrap="square" lIns="0" tIns="0" rIns="0" bIns="0" rtlCol="0" anchor="t">
            <a:normAutofit fontScale="92500"/>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FUNDAMENTAL PRINCIPLE</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612900"/>
            <a:ext cx="14668500" cy="795437"/>
          </a:xfrm>
          <a:prstGeom prst="rect">
            <a:avLst/>
          </a:prstGeom>
          <a:noFill/>
          <a:ln/>
        </p:spPr>
        <p:txBody>
          <a:bodyPr wrap="square" lIns="25400" tIns="25400" rIns="25400" bIns="25400" rtlCol="0" anchor="t">
            <a:normAutofit fontScale="85000" lnSpcReduction="10000"/>
          </a:bodyPr>
          <a:lstStyle/>
          <a:p>
            <a:pPr marL="0" indent="0" algn="l">
              <a:lnSpc>
                <a:spcPct val="112000"/>
              </a:lnSpc>
              <a:buNone/>
            </a:pPr>
            <a:r>
              <a:rPr lang="en-US" sz="5325" b="1" dirty="0">
                <a:solidFill>
                  <a:srgbClr val="171A35"/>
                </a:solidFill>
                <a:latin typeface="Arial" pitchFamily="34" charset="0"/>
                <a:ea typeface="Arial" pitchFamily="34" charset="-122"/>
                <a:cs typeface="Arial" pitchFamily="34" charset="-120"/>
              </a:rPr>
              <a:t>Supporting, not replacing, the clinician encounter</a:t>
            </a:r>
            <a:endParaRPr lang="en-US" sz="5325" dirty="0"/>
          </a:p>
        </p:txBody>
      </p:sp>
      <p:sp>
        <p:nvSpPr>
          <p:cNvPr id="7" name="Text 5"/>
          <p:cNvSpPr/>
          <p:nvPr/>
        </p:nvSpPr>
        <p:spPr>
          <a:xfrm>
            <a:off x="1143000" y="2598837"/>
            <a:ext cx="12753975" cy="891381"/>
          </a:xfrm>
          <a:prstGeom prst="rect">
            <a:avLst/>
          </a:prstGeom>
          <a:noFill/>
          <a:ln/>
        </p:spPr>
        <p:txBody>
          <a:bodyPr wrap="square" lIns="25400" tIns="25400" rIns="25400" bIns="25400" rtlCol="0" anchor="t">
            <a:normAutofit/>
          </a:bodyPr>
          <a:lstStyle/>
          <a:p>
            <a:pPr>
              <a:lnSpc>
                <a:spcPct val="160000"/>
              </a:lnSpc>
            </a:pPr>
            <a:r>
              <a:rPr lang="en-US" dirty="0">
                <a:solidFill>
                  <a:srgbClr val="565B7C"/>
                </a:solidFill>
                <a:latin typeface="Arial" pitchFamily="34" charset="0"/>
                <a:ea typeface="Arial" pitchFamily="34" charset="-122"/>
                <a:cs typeface="Arial" pitchFamily="34" charset="-120"/>
              </a:rPr>
              <a:t>To bridge this critical administrative gap, our application is designed to collect patient-reported and device-generated wellness information to support, but not replace, clinician assessment and in-person or telehealth encounters.</a:t>
            </a:r>
            <a:endParaRPr lang="en-US" dirty="0"/>
          </a:p>
        </p:txBody>
      </p:sp>
      <p:sp>
        <p:nvSpPr>
          <p:cNvPr id="8" name="Shape 6"/>
          <p:cNvSpPr/>
          <p:nvPr/>
        </p:nvSpPr>
        <p:spPr>
          <a:xfrm>
            <a:off x="1143000" y="4061718"/>
            <a:ext cx="5156200" cy="3522861"/>
          </a:xfrm>
          <a:prstGeom prst="roundRect">
            <a:avLst>
              <a:gd name="adj" fmla="val 594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9" name="Shape 7"/>
          <p:cNvSpPr/>
          <p:nvPr/>
        </p:nvSpPr>
        <p:spPr>
          <a:xfrm>
            <a:off x="1492250" y="4449068"/>
            <a:ext cx="609600" cy="609600"/>
          </a:xfrm>
          <a:prstGeom prst="roundRect">
            <a:avLst>
              <a:gd name="adj" fmla="val 25000"/>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10" name="Text 8"/>
          <p:cNvSpPr/>
          <p:nvPr/>
        </p:nvSpPr>
        <p:spPr>
          <a:xfrm>
            <a:off x="1454150" y="4449068"/>
            <a:ext cx="685800" cy="647700"/>
          </a:xfrm>
          <a:prstGeom prst="rect">
            <a:avLst/>
          </a:prstGeom>
          <a:noFill/>
          <a:ln/>
        </p:spPr>
        <p:txBody>
          <a:bodyPr wrap="square" lIns="25400" tIns="25400" rIns="25400" bIns="25400" rtlCol="0" anchor="ctr">
            <a:normAutofit/>
          </a:bodyPr>
          <a:lstStyle/>
          <a:p>
            <a:pPr marL="0" indent="0" algn="ctr">
              <a:buNone/>
            </a:pPr>
            <a:r>
              <a:rPr lang="en-US" sz="2475" b="1" dirty="0">
                <a:solidFill>
                  <a:srgbClr val="FFFFFF"/>
                </a:solidFill>
                <a:latin typeface="Arial" pitchFamily="34" charset="0"/>
                <a:ea typeface="Arial" pitchFamily="34" charset="-122"/>
                <a:cs typeface="Arial" pitchFamily="34" charset="-120"/>
              </a:rPr>
              <a:t>P</a:t>
            </a:r>
            <a:endParaRPr lang="en-US" sz="2475" dirty="0"/>
          </a:p>
        </p:txBody>
      </p:sp>
      <p:sp>
        <p:nvSpPr>
          <p:cNvPr id="11" name="Text 9"/>
          <p:cNvSpPr/>
          <p:nvPr/>
        </p:nvSpPr>
        <p:spPr>
          <a:xfrm>
            <a:off x="1492250" y="4846320"/>
            <a:ext cx="4480560" cy="822960"/>
          </a:xfrm>
          <a:prstGeom prst="rect">
            <a:avLst/>
          </a:prstGeom>
          <a:noFill/>
          <a:ln/>
        </p:spPr>
        <p:txBody>
          <a:bodyPr wrap="square" lIns="25400" tIns="25400" rIns="25400" bIns="25400" rtlCol="0" anchor="b">
            <a:normAutofit/>
          </a:bodyPr>
          <a:lstStyle/>
          <a:p>
            <a:r>
              <a:rPr lang="en-US" sz="1600" b="1" dirty="0">
                <a:solidFill>
                  <a:srgbClr val="171A35"/>
                </a:solidFill>
                <a:latin typeface="Arial" pitchFamily="34" charset="0"/>
                <a:ea typeface="Arial" pitchFamily="34" charset="-122"/>
                <a:cs typeface="Arial" pitchFamily="34" charset="-120"/>
              </a:rPr>
              <a:t>Pain Context</a:t>
            </a:r>
            <a:endParaRPr lang="en-US" sz="1600" dirty="0"/>
          </a:p>
        </p:txBody>
      </p:sp>
      <p:sp>
        <p:nvSpPr>
          <p:cNvPr id="12" name="Text 10"/>
          <p:cNvSpPr/>
          <p:nvPr/>
        </p:nvSpPr>
        <p:spPr>
          <a:xfrm>
            <a:off x="1492250" y="5687318"/>
            <a:ext cx="490347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b="1" kern="0" spc="75" dirty="0">
                <a:solidFill>
                  <a:srgbClr val="5C6BD6"/>
                </a:solidFill>
                <a:latin typeface="Arial" panose="020B0604020202020204" pitchFamily="34" charset="0"/>
                <a:ea typeface="Arial" pitchFamily="34" charset="-122"/>
                <a:cs typeface="Arial" panose="020B0604020202020204" pitchFamily="34" charset="0"/>
              </a:rPr>
              <a:t>P-FLOW</a:t>
            </a:r>
            <a:endParaRPr lang="en-US" sz="1800" b="1" dirty="0">
              <a:latin typeface="Arial" panose="020B0604020202020204" pitchFamily="34" charset="0"/>
              <a:cs typeface="Arial" panose="020B0604020202020204" pitchFamily="34" charset="0"/>
            </a:endParaRPr>
          </a:p>
        </p:txBody>
      </p:sp>
      <p:sp>
        <p:nvSpPr>
          <p:cNvPr id="13" name="Text 11"/>
          <p:cNvSpPr/>
          <p:nvPr/>
        </p:nvSpPr>
        <p:spPr>
          <a:xfrm>
            <a:off x="1492250" y="6100068"/>
            <a:ext cx="4591431" cy="1135261"/>
          </a:xfrm>
          <a:prstGeom prst="rect">
            <a:avLst/>
          </a:prstGeom>
          <a:noFill/>
          <a:ln/>
        </p:spPr>
        <p:txBody>
          <a:bodyPr wrap="square" lIns="25400" tIns="25400" rIns="25400" bIns="25400" rtlCol="0" anchor="t">
            <a:noAutofit/>
          </a:bodyPr>
          <a:lstStyle/>
          <a:p>
            <a:pPr marL="0" indent="0" algn="l">
              <a:lnSpc>
                <a:spcPct val="160000"/>
              </a:lnSpc>
              <a:buNone/>
            </a:pPr>
            <a:r>
              <a:rPr lang="en-US" dirty="0">
                <a:solidFill>
                  <a:srgbClr val="666C8D"/>
                </a:solidFill>
                <a:latin typeface="Arial" pitchFamily="34" charset="0"/>
                <a:ea typeface="Arial" pitchFamily="34" charset="-122"/>
                <a:cs typeface="Arial" pitchFamily="34" charset="-120"/>
              </a:rPr>
              <a:t>Patient-reported anatomical pain context and NRS intensity levels, captured directly from the patient.</a:t>
            </a:r>
            <a:endParaRPr lang="en-US" dirty="0"/>
          </a:p>
        </p:txBody>
      </p:sp>
      <p:sp>
        <p:nvSpPr>
          <p:cNvPr id="14" name="Shape 12"/>
          <p:cNvSpPr/>
          <p:nvPr/>
        </p:nvSpPr>
        <p:spPr>
          <a:xfrm>
            <a:off x="6565900" y="4061718"/>
            <a:ext cx="5156200" cy="3522861"/>
          </a:xfrm>
          <a:prstGeom prst="roundRect">
            <a:avLst>
              <a:gd name="adj" fmla="val 594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15" name="Shape 13"/>
          <p:cNvSpPr/>
          <p:nvPr/>
        </p:nvSpPr>
        <p:spPr>
          <a:xfrm>
            <a:off x="6915150" y="4449068"/>
            <a:ext cx="609600" cy="609600"/>
          </a:xfrm>
          <a:prstGeom prst="roundRect">
            <a:avLst>
              <a:gd name="adj" fmla="val 25000"/>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16" name="Text 14"/>
          <p:cNvSpPr/>
          <p:nvPr/>
        </p:nvSpPr>
        <p:spPr>
          <a:xfrm>
            <a:off x="6877050" y="4449068"/>
            <a:ext cx="685800" cy="647700"/>
          </a:xfrm>
          <a:prstGeom prst="rect">
            <a:avLst/>
          </a:prstGeom>
          <a:noFill/>
          <a:ln/>
        </p:spPr>
        <p:txBody>
          <a:bodyPr wrap="square" lIns="25400" tIns="25400" rIns="25400" bIns="25400" rtlCol="0" anchor="ctr">
            <a:normAutofit/>
          </a:bodyPr>
          <a:lstStyle/>
          <a:p>
            <a:pPr marL="0" indent="0" algn="ctr">
              <a:buNone/>
            </a:pPr>
            <a:r>
              <a:rPr lang="en-US" sz="2475" b="1" dirty="0">
                <a:solidFill>
                  <a:srgbClr val="FFFFFF"/>
                </a:solidFill>
                <a:latin typeface="Arial" pitchFamily="34" charset="0"/>
                <a:ea typeface="Arial" pitchFamily="34" charset="-122"/>
                <a:cs typeface="Arial" pitchFamily="34" charset="-120"/>
              </a:rPr>
              <a:t>Q</a:t>
            </a:r>
            <a:endParaRPr lang="en-US" sz="2475" dirty="0"/>
          </a:p>
        </p:txBody>
      </p:sp>
      <p:sp>
        <p:nvSpPr>
          <p:cNvPr id="17" name="Text 15"/>
          <p:cNvSpPr/>
          <p:nvPr/>
        </p:nvSpPr>
        <p:spPr>
          <a:xfrm>
            <a:off x="6915150" y="4846320"/>
            <a:ext cx="4480560" cy="822960"/>
          </a:xfrm>
          <a:prstGeom prst="rect">
            <a:avLst/>
          </a:prstGeom>
          <a:noFill/>
          <a:ln/>
        </p:spPr>
        <p:txBody>
          <a:bodyPr wrap="square" lIns="25400" tIns="25400" rIns="25400" bIns="25400" rtlCol="0" anchor="b">
            <a:normAutofit/>
          </a:bodyPr>
          <a:lstStyle/>
          <a:p>
            <a:r>
              <a:rPr lang="en-US" sz="1600" b="1" dirty="0">
                <a:solidFill>
                  <a:srgbClr val="171A35"/>
                </a:solidFill>
                <a:latin typeface="Arial" pitchFamily="34" charset="0"/>
                <a:ea typeface="Arial" pitchFamily="34" charset="-122"/>
                <a:cs typeface="Arial" pitchFamily="34" charset="-120"/>
              </a:rPr>
              <a:t>Structured Health Questionnaire Responses</a:t>
            </a:r>
            <a:endParaRPr lang="en-US" sz="1600" dirty="0"/>
          </a:p>
        </p:txBody>
      </p:sp>
      <p:sp>
        <p:nvSpPr>
          <p:cNvPr id="18" name="Text 16"/>
          <p:cNvSpPr/>
          <p:nvPr/>
        </p:nvSpPr>
        <p:spPr>
          <a:xfrm>
            <a:off x="6915150" y="5687318"/>
            <a:ext cx="490347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b="1" kern="0" spc="75" dirty="0">
                <a:solidFill>
                  <a:srgbClr val="5C6BD6"/>
                </a:solidFill>
                <a:latin typeface="Arial" panose="020B0604020202020204" pitchFamily="34" charset="0"/>
                <a:ea typeface="Arial" pitchFamily="34" charset="-122"/>
                <a:cs typeface="Arial" panose="020B0604020202020204" pitchFamily="34" charset="0"/>
              </a:rPr>
              <a:t>Q-FLOW</a:t>
            </a:r>
            <a:endParaRPr lang="en-US" sz="1800" b="1" dirty="0">
              <a:latin typeface="Arial" panose="020B0604020202020204" pitchFamily="34" charset="0"/>
              <a:cs typeface="Arial" panose="020B0604020202020204" pitchFamily="34" charset="0"/>
            </a:endParaRPr>
          </a:p>
        </p:txBody>
      </p:sp>
      <p:sp>
        <p:nvSpPr>
          <p:cNvPr id="19" name="Text 17"/>
          <p:cNvSpPr/>
          <p:nvPr/>
        </p:nvSpPr>
        <p:spPr>
          <a:xfrm>
            <a:off x="6915150" y="6100068"/>
            <a:ext cx="4591431" cy="1135261"/>
          </a:xfrm>
          <a:prstGeom prst="rect">
            <a:avLst/>
          </a:prstGeom>
          <a:noFill/>
          <a:ln/>
        </p:spPr>
        <p:txBody>
          <a:bodyPr wrap="square" lIns="25400" tIns="25400" rIns="25400" bIns="25400" rtlCol="0" anchor="t">
            <a:normAutofit/>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Structured health questionnaire responses digitizing the subjective clinical interview.</a:t>
            </a:r>
            <a:endParaRPr lang="en-US" sz="1800" dirty="0"/>
          </a:p>
        </p:txBody>
      </p:sp>
      <p:sp>
        <p:nvSpPr>
          <p:cNvPr id="20" name="Shape 18"/>
          <p:cNvSpPr/>
          <p:nvPr/>
        </p:nvSpPr>
        <p:spPr>
          <a:xfrm>
            <a:off x="11988801" y="4061718"/>
            <a:ext cx="5156200" cy="3522861"/>
          </a:xfrm>
          <a:prstGeom prst="roundRect">
            <a:avLst>
              <a:gd name="adj" fmla="val 594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21" name="Shape 19"/>
          <p:cNvSpPr/>
          <p:nvPr/>
        </p:nvSpPr>
        <p:spPr>
          <a:xfrm>
            <a:off x="12338050" y="4449068"/>
            <a:ext cx="609600" cy="609600"/>
          </a:xfrm>
          <a:prstGeom prst="roundRect">
            <a:avLst>
              <a:gd name="adj" fmla="val 25000"/>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22" name="Text 20"/>
          <p:cNvSpPr/>
          <p:nvPr/>
        </p:nvSpPr>
        <p:spPr>
          <a:xfrm>
            <a:off x="12299950" y="4449068"/>
            <a:ext cx="685800" cy="647700"/>
          </a:xfrm>
          <a:prstGeom prst="rect">
            <a:avLst/>
          </a:prstGeom>
          <a:noFill/>
          <a:ln/>
        </p:spPr>
        <p:txBody>
          <a:bodyPr wrap="square" lIns="25400" tIns="25400" rIns="25400" bIns="25400" rtlCol="0" anchor="ctr">
            <a:normAutofit/>
          </a:bodyPr>
          <a:lstStyle/>
          <a:p>
            <a:pPr marL="0" indent="0" algn="ctr">
              <a:buNone/>
            </a:pPr>
            <a:r>
              <a:rPr lang="en-US" sz="2475" b="1" dirty="0">
                <a:solidFill>
                  <a:srgbClr val="FFFFFF"/>
                </a:solidFill>
                <a:latin typeface="Arial" pitchFamily="34" charset="0"/>
                <a:ea typeface="Arial" pitchFamily="34" charset="-122"/>
                <a:cs typeface="Arial" pitchFamily="34" charset="-120"/>
              </a:rPr>
              <a:t>R</a:t>
            </a:r>
            <a:endParaRPr lang="en-US" sz="2475" dirty="0"/>
          </a:p>
        </p:txBody>
      </p:sp>
      <p:sp>
        <p:nvSpPr>
          <p:cNvPr id="23" name="Text 21"/>
          <p:cNvSpPr/>
          <p:nvPr/>
        </p:nvSpPr>
        <p:spPr>
          <a:xfrm>
            <a:off x="12338050" y="4846320"/>
            <a:ext cx="4480560" cy="822960"/>
          </a:xfrm>
          <a:prstGeom prst="rect">
            <a:avLst/>
          </a:prstGeom>
          <a:noFill/>
          <a:ln/>
        </p:spPr>
        <p:txBody>
          <a:bodyPr wrap="square" lIns="25400" tIns="25400" rIns="25400" bIns="25400" rtlCol="0" anchor="b">
            <a:normAutofit/>
          </a:bodyPr>
          <a:lstStyle/>
          <a:p>
            <a:r>
              <a:rPr lang="en-US" sz="1600" b="1" dirty="0">
                <a:solidFill>
                  <a:srgbClr val="171A35"/>
                </a:solidFill>
                <a:latin typeface="Arial" pitchFamily="34" charset="0"/>
                <a:ea typeface="Arial" pitchFamily="34" charset="-122"/>
                <a:cs typeface="Arial" pitchFamily="34" charset="-120"/>
              </a:rPr>
              <a:t>Biometric Wellness Telemetry</a:t>
            </a:r>
            <a:endParaRPr lang="en-US" sz="1600" dirty="0"/>
          </a:p>
        </p:txBody>
      </p:sp>
      <p:sp>
        <p:nvSpPr>
          <p:cNvPr id="24" name="Text 22"/>
          <p:cNvSpPr/>
          <p:nvPr/>
        </p:nvSpPr>
        <p:spPr>
          <a:xfrm>
            <a:off x="12338050" y="5687318"/>
            <a:ext cx="490347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b="1" kern="0" spc="75" dirty="0">
                <a:solidFill>
                  <a:srgbClr val="5C6BD6"/>
                </a:solidFill>
                <a:latin typeface="Arial" panose="020B0604020202020204" pitchFamily="34" charset="0"/>
                <a:ea typeface="Arial" pitchFamily="34" charset="-122"/>
                <a:cs typeface="Arial" panose="020B0604020202020204" pitchFamily="34" charset="0"/>
              </a:rPr>
              <a:t>R-FLOW</a:t>
            </a:r>
            <a:endParaRPr lang="en-US" sz="1800" b="1" dirty="0">
              <a:latin typeface="Arial" panose="020B0604020202020204" pitchFamily="34" charset="0"/>
              <a:cs typeface="Arial" panose="020B0604020202020204" pitchFamily="34" charset="0"/>
            </a:endParaRPr>
          </a:p>
        </p:txBody>
      </p:sp>
      <p:sp>
        <p:nvSpPr>
          <p:cNvPr id="25" name="Text 23"/>
          <p:cNvSpPr/>
          <p:nvPr/>
        </p:nvSpPr>
        <p:spPr>
          <a:xfrm>
            <a:off x="12338050" y="6100068"/>
            <a:ext cx="4591431" cy="769541"/>
          </a:xfrm>
          <a:prstGeom prst="rect">
            <a:avLst/>
          </a:prstGeom>
          <a:noFill/>
          <a:ln/>
        </p:spPr>
        <p:txBody>
          <a:bodyPr wrap="square" lIns="25400" tIns="25400" rIns="25400" bIns="25400" rtlCol="0" anchor="t">
            <a:noAutofit/>
          </a:bodyPr>
          <a:lstStyle/>
          <a:p>
            <a:pPr marL="0" indent="0" algn="l">
              <a:lnSpc>
                <a:spcPct val="160000"/>
              </a:lnSpc>
              <a:buNone/>
            </a:pPr>
            <a:r>
              <a:rPr lang="en-US" dirty="0">
                <a:solidFill>
                  <a:srgbClr val="666C8D"/>
                </a:solidFill>
                <a:latin typeface="Arial" pitchFamily="34" charset="0"/>
                <a:ea typeface="Arial" pitchFamily="34" charset="-122"/>
                <a:cs typeface="Arial" pitchFamily="34" charset="-120"/>
              </a:rPr>
              <a:t>Rolling 30-day biometric wellness telemetry from authenticated devices.</a:t>
            </a:r>
            <a:endParaRPr lang="en-US" dirty="0"/>
          </a:p>
        </p:txBody>
      </p:sp>
      <p:sp>
        <p:nvSpPr>
          <p:cNvPr id="26" name="Shape 24"/>
          <p:cNvSpPr/>
          <p:nvPr/>
        </p:nvSpPr>
        <p:spPr>
          <a:xfrm>
            <a:off x="1142999" y="8003679"/>
            <a:ext cx="10579101" cy="1778000"/>
          </a:xfrm>
          <a:prstGeom prst="roundRect">
            <a:avLst>
              <a:gd name="adj" fmla="val 15429"/>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27" name="Text 25"/>
          <p:cNvSpPr/>
          <p:nvPr/>
        </p:nvSpPr>
        <p:spPr>
          <a:xfrm>
            <a:off x="1485899" y="8270378"/>
            <a:ext cx="10113523" cy="1178421"/>
          </a:xfrm>
          <a:prstGeom prst="rect">
            <a:avLst/>
          </a:prstGeom>
          <a:noFill/>
          <a:ln/>
        </p:spPr>
        <p:txBody>
          <a:bodyPr wrap="square" lIns="25400" tIns="25400" rIns="25400" bIns="25400" rtlCol="0" anchor="t">
            <a:normAutofit lnSpcReduction="10000"/>
          </a:bodyPr>
          <a:lstStyle/>
          <a:p>
            <a:pPr>
              <a:lnSpc>
                <a:spcPct val="150000"/>
              </a:lnSpc>
            </a:pPr>
            <a:r>
              <a:rPr lang="en-US" dirty="0">
                <a:solidFill>
                  <a:schemeClr val="bg1"/>
                </a:solidFill>
                <a:latin typeface="Arial" panose="020B0604020202020204" pitchFamily="34" charset="0"/>
                <a:cs typeface="Arial" panose="020B0604020202020204" pitchFamily="34" charset="0"/>
              </a:rPr>
              <a:t>The P·Q·R Data System organizes raw information into structured summaries </a:t>
            </a:r>
            <a:r>
              <a:rPr lang="en-US" b="1" dirty="0">
                <a:solidFill>
                  <a:schemeClr val="bg1"/>
                </a:solidFill>
                <a:latin typeface="Arial" panose="020B0604020202020204" pitchFamily="34" charset="0"/>
                <a:cs typeface="Arial" panose="020B0604020202020204" pitchFamily="34" charset="0"/>
              </a:rPr>
              <a:t>intended to be configurable against customer-selected quality measures and applicable CMS and NCQA specifications</a:t>
            </a:r>
            <a:endParaRPr lang="en-US" sz="1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838200"/>
            <a:ext cx="3998615"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9302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10160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914400"/>
            <a:ext cx="3431821"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HOW OPERATORS USE IT</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612900"/>
            <a:ext cx="14668500" cy="795437"/>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5325" b="1" dirty="0">
                <a:solidFill>
                  <a:srgbClr val="171A35"/>
                </a:solidFill>
                <a:latin typeface="Arial" pitchFamily="34" charset="0"/>
                <a:ea typeface="Arial" pitchFamily="34" charset="-122"/>
                <a:cs typeface="Arial" pitchFamily="34" charset="-120"/>
              </a:rPr>
              <a:t>Core capabilities for PACE operators</a:t>
            </a:r>
            <a:endParaRPr lang="en-US" sz="5325" dirty="0"/>
          </a:p>
        </p:txBody>
      </p:sp>
      <p:sp>
        <p:nvSpPr>
          <p:cNvPr id="7" name="Shape 5"/>
          <p:cNvSpPr/>
          <p:nvPr/>
        </p:nvSpPr>
        <p:spPr>
          <a:xfrm>
            <a:off x="1143000" y="2515062"/>
            <a:ext cx="7886700" cy="2416738"/>
          </a:xfrm>
          <a:prstGeom prst="roundRect">
            <a:avLst>
              <a:gd name="adj" fmla="val 7697"/>
            </a:avLst>
          </a:prstGeom>
          <a:solidFill>
            <a:srgbClr val="FFFFFF"/>
          </a:solidFill>
          <a:ln w="6350">
            <a:solidFill>
              <a:srgbClr val="E4E7F7"/>
            </a:solidFill>
            <a:prstDash val="solid"/>
          </a:ln>
          <a:effectLst>
            <a:outerShdw blurRad="285750" dist="133350" dir="5400000" algn="bl" rotWithShape="0">
              <a:srgbClr val="4C56A6">
                <a:alpha val="6000"/>
              </a:srgbClr>
            </a:outerShdw>
          </a:effectLst>
        </p:spPr>
        <p:txBody>
          <a:bodyPr/>
          <a:lstStyle/>
          <a:p>
            <a:endParaRPr lang="en-US"/>
          </a:p>
        </p:txBody>
      </p:sp>
      <p:sp>
        <p:nvSpPr>
          <p:cNvPr id="9" name="Text 7"/>
          <p:cNvSpPr/>
          <p:nvPr/>
        </p:nvSpPr>
        <p:spPr>
          <a:xfrm>
            <a:off x="1492250" y="2925422"/>
            <a:ext cx="7907020" cy="33655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71A35"/>
                </a:solidFill>
                <a:latin typeface="Arial" pitchFamily="34" charset="0"/>
                <a:ea typeface="Arial" pitchFamily="34" charset="-122"/>
                <a:cs typeface="Arial" pitchFamily="34" charset="-120"/>
              </a:rPr>
              <a:t>Support resource planning under capitation</a:t>
            </a:r>
            <a:endParaRPr lang="en-US" sz="2025" dirty="0"/>
          </a:p>
        </p:txBody>
      </p:sp>
      <p:sp>
        <p:nvSpPr>
          <p:cNvPr id="10" name="Text 8"/>
          <p:cNvSpPr/>
          <p:nvPr/>
        </p:nvSpPr>
        <p:spPr>
          <a:xfrm>
            <a:off x="1492250" y="3338172"/>
            <a:ext cx="7403846" cy="1135261"/>
          </a:xfrm>
          <a:prstGeom prst="rect">
            <a:avLst/>
          </a:prstGeom>
          <a:noFill/>
          <a:ln/>
        </p:spPr>
        <p:txBody>
          <a:bodyPr wrap="square" lIns="25400" tIns="25400" rIns="25400" bIns="25400" rtlCol="0" anchor="t">
            <a:normAutofit fontScale="92500" lnSpcReduction="20000"/>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Patient-reported and device-generated data is periodically analyzed under configured workflows to support clinician review and care-management prioritization before clinical escalation.</a:t>
            </a:r>
            <a:endParaRPr lang="en-US" sz="1800" dirty="0"/>
          </a:p>
        </p:txBody>
      </p:sp>
      <p:sp>
        <p:nvSpPr>
          <p:cNvPr id="11" name="Shape 9"/>
          <p:cNvSpPr/>
          <p:nvPr/>
        </p:nvSpPr>
        <p:spPr>
          <a:xfrm>
            <a:off x="9258300" y="2515062"/>
            <a:ext cx="7886700" cy="2416738"/>
          </a:xfrm>
          <a:prstGeom prst="roundRect">
            <a:avLst>
              <a:gd name="adj" fmla="val 7697"/>
            </a:avLst>
          </a:prstGeom>
          <a:solidFill>
            <a:srgbClr val="FFFFFF"/>
          </a:solidFill>
          <a:ln w="6350">
            <a:solidFill>
              <a:srgbClr val="E4E7F7"/>
            </a:solidFill>
            <a:prstDash val="solid"/>
          </a:ln>
          <a:effectLst>
            <a:outerShdw blurRad="285750" dist="133350" dir="5400000" algn="bl" rotWithShape="0">
              <a:srgbClr val="4C56A6">
                <a:alpha val="6000"/>
              </a:srgbClr>
            </a:outerShdw>
          </a:effectLst>
        </p:spPr>
        <p:txBody>
          <a:bodyPr/>
          <a:lstStyle/>
          <a:p>
            <a:endParaRPr lang="en-US"/>
          </a:p>
        </p:txBody>
      </p:sp>
      <p:sp>
        <p:nvSpPr>
          <p:cNvPr id="13" name="Text 11"/>
          <p:cNvSpPr/>
          <p:nvPr/>
        </p:nvSpPr>
        <p:spPr>
          <a:xfrm>
            <a:off x="9607550" y="2925422"/>
            <a:ext cx="7907020" cy="33655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71A35"/>
                </a:solidFill>
                <a:latin typeface="Arial" pitchFamily="34" charset="0"/>
                <a:ea typeface="Arial" pitchFamily="34" charset="-122"/>
                <a:cs typeface="Arial" pitchFamily="34" charset="-120"/>
              </a:rPr>
              <a:t>Dashboard-free direct DSM routing</a:t>
            </a:r>
            <a:endParaRPr lang="en-US" sz="2025" dirty="0"/>
          </a:p>
        </p:txBody>
      </p:sp>
      <p:sp>
        <p:nvSpPr>
          <p:cNvPr id="14" name="Text 12"/>
          <p:cNvSpPr/>
          <p:nvPr/>
        </p:nvSpPr>
        <p:spPr>
          <a:xfrm>
            <a:off x="9607550" y="3338172"/>
            <a:ext cx="7403846" cy="1135261"/>
          </a:xfrm>
          <a:prstGeom prst="rect">
            <a:avLst/>
          </a:prstGeom>
          <a:noFill/>
          <a:ln/>
        </p:spPr>
        <p:txBody>
          <a:bodyPr wrap="square" lIns="25400" tIns="25400" rIns="25400" bIns="25400" rtlCol="0" anchor="t">
            <a:normAutofit fontScale="92500" lnSpcReduction="20000"/>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No always-on monitoring software. A single secured Digital Security Message delivers 30-day trend data and biometric markers to the IDT terminal.</a:t>
            </a:r>
            <a:endParaRPr lang="en-US" sz="1800" dirty="0"/>
          </a:p>
        </p:txBody>
      </p:sp>
      <p:sp>
        <p:nvSpPr>
          <p:cNvPr id="15" name="Shape 13"/>
          <p:cNvSpPr/>
          <p:nvPr/>
        </p:nvSpPr>
        <p:spPr>
          <a:xfrm>
            <a:off x="1143000" y="5161132"/>
            <a:ext cx="7886700" cy="2888586"/>
          </a:xfrm>
          <a:prstGeom prst="roundRect">
            <a:avLst>
              <a:gd name="adj" fmla="val 7697"/>
            </a:avLst>
          </a:prstGeom>
          <a:solidFill>
            <a:srgbClr val="FFFFFF"/>
          </a:solidFill>
          <a:ln w="6350">
            <a:solidFill>
              <a:srgbClr val="E4E7F7"/>
            </a:solidFill>
            <a:prstDash val="solid"/>
          </a:ln>
          <a:effectLst>
            <a:outerShdw blurRad="285750" dist="133350" dir="5400000" algn="bl" rotWithShape="0">
              <a:srgbClr val="4C56A6">
                <a:alpha val="6000"/>
              </a:srgbClr>
            </a:outerShdw>
          </a:effectLst>
        </p:spPr>
        <p:txBody>
          <a:bodyPr/>
          <a:lstStyle/>
          <a:p>
            <a:endParaRPr lang="en-US"/>
          </a:p>
        </p:txBody>
      </p:sp>
      <p:sp>
        <p:nvSpPr>
          <p:cNvPr id="17" name="Text 15"/>
          <p:cNvSpPr/>
          <p:nvPr/>
        </p:nvSpPr>
        <p:spPr>
          <a:xfrm>
            <a:off x="1492250" y="5542676"/>
            <a:ext cx="7907020" cy="33655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71A35"/>
                </a:solidFill>
                <a:latin typeface="Arial" pitchFamily="34" charset="0"/>
                <a:ea typeface="Arial" pitchFamily="34" charset="-122"/>
                <a:cs typeface="Arial" pitchFamily="34" charset="-120"/>
              </a:rPr>
              <a:t>Configured clinical alerting</a:t>
            </a:r>
            <a:endParaRPr lang="en-US" sz="2025" dirty="0"/>
          </a:p>
        </p:txBody>
      </p:sp>
      <p:sp>
        <p:nvSpPr>
          <p:cNvPr id="18" name="Text 16"/>
          <p:cNvSpPr/>
          <p:nvPr/>
        </p:nvSpPr>
        <p:spPr>
          <a:xfrm>
            <a:off x="1492250" y="5955426"/>
            <a:ext cx="7403846" cy="1135261"/>
          </a:xfrm>
          <a:prstGeom prst="rect">
            <a:avLst/>
          </a:prstGeom>
          <a:noFill/>
          <a:ln/>
        </p:spPr>
        <p:txBody>
          <a:bodyPr wrap="square" lIns="25400" tIns="25400" rIns="25400" bIns="25400" rtlCol="0" anchor="t">
            <a:normAutofit fontScale="92500" lnSpcReduction="20000"/>
          </a:bodyPr>
          <a:lstStyle/>
          <a:p>
            <a:pPr marL="0" indent="0" algn="l">
              <a:lnSpc>
                <a:spcPct val="160000"/>
              </a:lnSpc>
              <a:buNone/>
            </a:pPr>
            <a:r>
              <a:rPr lang="en-US" sz="1800" dirty="0">
                <a:solidFill>
                  <a:srgbClr val="666C8D"/>
                </a:solidFill>
                <a:latin typeface="Arial" pitchFamily="34" charset="0"/>
                <a:ea typeface="Arial" pitchFamily="34" charset="-122"/>
                <a:cs typeface="Arial" pitchFamily="34" charset="-120"/>
              </a:rPr>
              <a:t>The platform is not a substitute for emergency services. Configured alerting may route selected readings to designated clinical staff under customer protocols.</a:t>
            </a:r>
            <a:endParaRPr lang="en-US" sz="1800" dirty="0"/>
          </a:p>
        </p:txBody>
      </p:sp>
      <p:sp>
        <p:nvSpPr>
          <p:cNvPr id="19" name="Shape 17"/>
          <p:cNvSpPr/>
          <p:nvPr/>
        </p:nvSpPr>
        <p:spPr>
          <a:xfrm>
            <a:off x="9258300" y="5161132"/>
            <a:ext cx="7886700" cy="2888586"/>
          </a:xfrm>
          <a:prstGeom prst="roundRect">
            <a:avLst>
              <a:gd name="adj" fmla="val 7697"/>
            </a:avLst>
          </a:prstGeom>
          <a:gradFill rotWithShape="1">
            <a:gsLst>
              <a:gs pos="0">
                <a:srgbClr val="6D5EF0">
                  <a:alpha val="100000"/>
                </a:srgbClr>
              </a:gs>
              <a:gs pos="100000">
                <a:srgbClr val="4536C7">
                  <a:alpha val="100000"/>
                </a:srgbClr>
              </a:gs>
            </a:gsLst>
            <a:lin ang="2700000" scaled="0"/>
          </a:gradFill>
          <a:ln/>
          <a:effectLst>
            <a:outerShdw blurRad="285750" dist="133350" dir="5400000" algn="bl" rotWithShape="0">
              <a:srgbClr val="4C56A6">
                <a:alpha val="6000"/>
              </a:srgbClr>
            </a:outerShdw>
          </a:effectLst>
        </p:spPr>
        <p:txBody>
          <a:bodyPr/>
          <a:lstStyle/>
          <a:p>
            <a:endParaRPr lang="en-US"/>
          </a:p>
        </p:txBody>
      </p:sp>
      <p:sp>
        <p:nvSpPr>
          <p:cNvPr id="21" name="Text 19"/>
          <p:cNvSpPr/>
          <p:nvPr/>
        </p:nvSpPr>
        <p:spPr>
          <a:xfrm>
            <a:off x="9601200" y="5536326"/>
            <a:ext cx="7920990" cy="33655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FFFFFF"/>
                </a:solidFill>
                <a:latin typeface="Arial" pitchFamily="34" charset="0"/>
                <a:ea typeface="Arial" pitchFamily="34" charset="-122"/>
                <a:cs typeface="Arial" pitchFamily="34" charset="-120"/>
              </a:rPr>
              <a:t>Identity assurance &amp; data integrity</a:t>
            </a:r>
            <a:endParaRPr lang="en-US" sz="2025" dirty="0"/>
          </a:p>
        </p:txBody>
      </p:sp>
      <p:sp>
        <p:nvSpPr>
          <p:cNvPr id="22" name="Text 20"/>
          <p:cNvSpPr/>
          <p:nvPr/>
        </p:nvSpPr>
        <p:spPr>
          <a:xfrm>
            <a:off x="9601200" y="5949076"/>
            <a:ext cx="7416927" cy="2305302"/>
          </a:xfrm>
          <a:prstGeom prst="rect">
            <a:avLst/>
          </a:prstGeom>
          <a:noFill/>
          <a:ln/>
        </p:spPr>
        <p:txBody>
          <a:bodyPr wrap="square" lIns="25400" tIns="25400" rIns="25400" bIns="25400" rtlCol="0" anchor="t">
            <a:noAutofit/>
          </a:bodyPr>
          <a:lstStyle/>
          <a:p>
            <a:pPr>
              <a:lnSpc>
                <a:spcPct val="160000"/>
              </a:lnSpc>
            </a:pPr>
            <a:r>
              <a:rPr lang="en-US" sz="1700" dirty="0" err="1">
                <a:solidFill>
                  <a:schemeClr val="bg1"/>
                </a:solidFill>
                <a:latin typeface="Arial" pitchFamily="34" charset="0"/>
                <a:ea typeface="Arial" pitchFamily="34" charset="-122"/>
                <a:cs typeface="Arial" pitchFamily="34" charset="-120"/>
              </a:rPr>
              <a:t>BioSignBox</a:t>
            </a:r>
            <a:r>
              <a:rPr lang="en-US" sz="1700" dirty="0">
                <a:solidFill>
                  <a:schemeClr val="bg1"/>
                </a:solidFill>
                <a:latin typeface="Arial" pitchFamily="34" charset="0"/>
                <a:ea typeface="Arial" pitchFamily="34" charset="-122"/>
                <a:cs typeface="Arial" pitchFamily="34" charset="-120"/>
              </a:rPr>
              <a:t>™ protocol supports robust identity assurance and auditable data-integrity workflows, establishing secure record tracking across digital touchpoints under HIPAA-supportive safeguards, clear notices, applicable consent or authorization where required, and retention controls.</a:t>
            </a:r>
            <a:endParaRPr lang="en-US" sz="17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838200"/>
            <a:ext cx="4572000"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9302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10160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915320"/>
            <a:ext cx="4846320" cy="350588"/>
          </a:xfrm>
          <a:prstGeom prst="rect">
            <a:avLst/>
          </a:prstGeom>
          <a:noFill/>
          <a:ln/>
        </p:spPr>
        <p:txBody>
          <a:bodyPr wrap="square" lIns="0" tIns="0" rIns="0" bIns="0" rtlCol="0" anchor="t">
            <a:no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CONFIGURED REVIEW WINDOW</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612900"/>
            <a:ext cx="13735050" cy="1552774"/>
          </a:xfrm>
          <a:prstGeom prst="rect">
            <a:avLst/>
          </a:prstGeom>
          <a:noFill/>
          <a:ln/>
        </p:spPr>
        <p:txBody>
          <a:bodyPr wrap="square" lIns="25400" tIns="25400" rIns="25400" bIns="25400" rtlCol="0" anchor="t">
            <a:normAutofit fontScale="92500"/>
          </a:bodyPr>
          <a:lstStyle/>
          <a:p>
            <a:pPr marL="0" indent="0" algn="l">
              <a:lnSpc>
                <a:spcPct val="112000"/>
              </a:lnSpc>
              <a:buNone/>
            </a:pPr>
            <a:r>
              <a:rPr lang="en-US" sz="5325" b="1" dirty="0">
                <a:solidFill>
                  <a:srgbClr val="171A35"/>
                </a:solidFill>
                <a:latin typeface="Arial" pitchFamily="34" charset="0"/>
                <a:ea typeface="Arial" pitchFamily="34" charset="-122"/>
                <a:cs typeface="Arial" pitchFamily="34" charset="-120"/>
              </a:rPr>
              <a:t>Three-stage asynchronous workflow lifecycle</a:t>
            </a:r>
            <a:endParaRPr lang="en-US" sz="5325" dirty="0"/>
          </a:p>
        </p:txBody>
      </p:sp>
      <p:sp>
        <p:nvSpPr>
          <p:cNvPr id="7" name="Text 5"/>
          <p:cNvSpPr/>
          <p:nvPr/>
        </p:nvSpPr>
        <p:spPr>
          <a:xfrm>
            <a:off x="1143000" y="2676456"/>
            <a:ext cx="14018342" cy="1186428"/>
          </a:xfrm>
          <a:prstGeom prst="rect">
            <a:avLst/>
          </a:prstGeom>
          <a:noFill/>
          <a:ln/>
        </p:spPr>
        <p:txBody>
          <a:bodyPr wrap="square" lIns="25400" tIns="25400" rIns="25400" bIns="25400" rtlCol="0" anchor="t">
            <a:normAutofit/>
          </a:bodyPr>
          <a:lstStyle/>
          <a:p>
            <a:pPr marL="0" indent="0" algn="l">
              <a:lnSpc>
                <a:spcPct val="160000"/>
              </a:lnSpc>
              <a:buNone/>
            </a:pPr>
            <a:r>
              <a:rPr lang="en-US" dirty="0">
                <a:solidFill>
                  <a:srgbClr val="565B7C"/>
                </a:solidFill>
                <a:latin typeface="Arial" pitchFamily="34" charset="0"/>
                <a:ea typeface="Arial" pitchFamily="34" charset="-122"/>
                <a:cs typeface="Arial" pitchFamily="34" charset="-120"/>
              </a:rPr>
              <a:t>Each documentation prompt or review item moves through a configured workflow lifecycle governed entirely by the provider organization.</a:t>
            </a:r>
            <a:endParaRPr lang="en-US" dirty="0"/>
          </a:p>
        </p:txBody>
      </p:sp>
      <p:sp>
        <p:nvSpPr>
          <p:cNvPr id="8" name="Shape 6"/>
          <p:cNvSpPr/>
          <p:nvPr/>
        </p:nvSpPr>
        <p:spPr>
          <a:xfrm>
            <a:off x="1143000" y="3530523"/>
            <a:ext cx="5156200" cy="3873155"/>
          </a:xfrm>
          <a:prstGeom prst="roundRect">
            <a:avLst>
              <a:gd name="adj" fmla="val 752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9" name="Text 7"/>
          <p:cNvSpPr/>
          <p:nvPr/>
        </p:nvSpPr>
        <p:spPr>
          <a:xfrm>
            <a:off x="1492250" y="3897251"/>
            <a:ext cx="369689"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9AA0C2"/>
                </a:solidFill>
                <a:latin typeface="Arial" panose="020B0604020202020204" pitchFamily="34" charset="0"/>
                <a:ea typeface="Arial" pitchFamily="34" charset="-122"/>
                <a:cs typeface="Arial" panose="020B0604020202020204" pitchFamily="34" charset="0"/>
              </a:rPr>
              <a:t>01</a:t>
            </a:r>
            <a:endParaRPr lang="en-US" sz="1800" dirty="0">
              <a:latin typeface="Arial" panose="020B0604020202020204" pitchFamily="34" charset="0"/>
              <a:cs typeface="Arial" panose="020B0604020202020204" pitchFamily="34" charset="0"/>
            </a:endParaRPr>
          </a:p>
        </p:txBody>
      </p:sp>
      <p:sp>
        <p:nvSpPr>
          <p:cNvPr id="10" name="Shape 8"/>
          <p:cNvSpPr/>
          <p:nvPr/>
        </p:nvSpPr>
        <p:spPr>
          <a:xfrm>
            <a:off x="4509691" y="3821051"/>
            <a:ext cx="1440259" cy="412750"/>
          </a:xfrm>
          <a:prstGeom prst="roundRect">
            <a:avLst>
              <a:gd name="adj" fmla="val 50000"/>
            </a:avLst>
          </a:prstGeom>
          <a:solidFill>
            <a:srgbClr val="E4F7EA"/>
          </a:solidFill>
          <a:ln/>
        </p:spPr>
        <p:txBody>
          <a:bodyPr/>
          <a:lstStyle/>
          <a:p>
            <a:endParaRPr lang="en-US"/>
          </a:p>
        </p:txBody>
      </p:sp>
      <p:sp>
        <p:nvSpPr>
          <p:cNvPr id="11" name="Text 9"/>
          <p:cNvSpPr/>
          <p:nvPr/>
        </p:nvSpPr>
        <p:spPr>
          <a:xfrm>
            <a:off x="4656896" y="3905910"/>
            <a:ext cx="1249759" cy="336550"/>
          </a:xfrm>
          <a:prstGeom prst="rect">
            <a:avLst/>
          </a:prstGeom>
          <a:noFill/>
          <a:ln/>
        </p:spPr>
        <p:txBody>
          <a:bodyPr wrap="square" lIns="25400" tIns="25400" rIns="25400" bIns="25400" rtlCol="0" anchor="t">
            <a:normAutofit fontScale="85000" lnSpcReduction="10000"/>
          </a:bodyPr>
          <a:lstStyle/>
          <a:p>
            <a:pPr marL="0" indent="0" algn="l">
              <a:buNone/>
            </a:pPr>
            <a:r>
              <a:rPr lang="en-US" sz="1800" b="1" kern="0" spc="75" dirty="0">
                <a:solidFill>
                  <a:srgbClr val="1F8A4C"/>
                </a:solidFill>
                <a:latin typeface="Arial" panose="020B0604020202020204" pitchFamily="34" charset="0"/>
                <a:ea typeface="Arial" pitchFamily="34" charset="-122"/>
                <a:cs typeface="Arial" panose="020B0604020202020204" pitchFamily="34" charset="0"/>
              </a:rPr>
              <a:t>APPROVED</a:t>
            </a:r>
            <a:endParaRPr lang="en-US" sz="1800" dirty="0">
              <a:latin typeface="Arial" panose="020B0604020202020204" pitchFamily="34" charset="0"/>
              <a:cs typeface="Arial" panose="020B0604020202020204" pitchFamily="34" charset="0"/>
            </a:endParaRPr>
          </a:p>
        </p:txBody>
      </p:sp>
      <p:sp>
        <p:nvSpPr>
          <p:cNvPr id="12" name="Text 10"/>
          <p:cNvSpPr/>
          <p:nvPr/>
        </p:nvSpPr>
        <p:spPr>
          <a:xfrm>
            <a:off x="1492250" y="4443351"/>
            <a:ext cx="4591431" cy="1500981"/>
          </a:xfrm>
          <a:prstGeom prst="rect">
            <a:avLst/>
          </a:prstGeom>
          <a:noFill/>
          <a:ln/>
        </p:spPr>
        <p:txBody>
          <a:bodyPr wrap="square" lIns="25400" tIns="25400" rIns="25400" bIns="25400" rtlCol="0" anchor="t">
            <a:normAutofit/>
          </a:bodyPr>
          <a:lstStyle/>
          <a:p>
            <a:pPr marL="0" indent="0" algn="l">
              <a:lnSpc>
                <a:spcPct val="160000"/>
              </a:lnSpc>
              <a:buNone/>
            </a:pPr>
            <a:r>
              <a:rPr lang="en-US" dirty="0">
                <a:solidFill>
                  <a:srgbClr val="565B7C"/>
                </a:solidFill>
                <a:latin typeface="Arial" pitchFamily="34" charset="0"/>
                <a:ea typeface="Arial" pitchFamily="34" charset="-122"/>
                <a:cs typeface="Arial" pitchFamily="34" charset="-120"/>
              </a:rPr>
              <a:t>The reviewer opens the DSM link, reviews the documentation record, and attests. The item is recorded as reviewed.</a:t>
            </a:r>
            <a:endParaRPr lang="en-US" dirty="0"/>
          </a:p>
        </p:txBody>
      </p:sp>
      <p:sp>
        <p:nvSpPr>
          <p:cNvPr id="13" name="Shape 11"/>
          <p:cNvSpPr/>
          <p:nvPr/>
        </p:nvSpPr>
        <p:spPr>
          <a:xfrm>
            <a:off x="6565900" y="3530523"/>
            <a:ext cx="5156200" cy="3873155"/>
          </a:xfrm>
          <a:prstGeom prst="roundRect">
            <a:avLst>
              <a:gd name="adj" fmla="val 752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14" name="Text 12"/>
          <p:cNvSpPr/>
          <p:nvPr/>
        </p:nvSpPr>
        <p:spPr>
          <a:xfrm>
            <a:off x="6915150" y="3897251"/>
            <a:ext cx="369689"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9AA0C2"/>
                </a:solidFill>
                <a:latin typeface="Arial" panose="020B0604020202020204" pitchFamily="34" charset="0"/>
                <a:ea typeface="Arial" pitchFamily="34" charset="-122"/>
                <a:cs typeface="Arial" panose="020B0604020202020204" pitchFamily="34" charset="0"/>
              </a:rPr>
              <a:t>02</a:t>
            </a:r>
            <a:endParaRPr lang="en-US" sz="1800" dirty="0">
              <a:latin typeface="Arial" panose="020B0604020202020204" pitchFamily="34" charset="0"/>
              <a:cs typeface="Arial" panose="020B0604020202020204" pitchFamily="34" charset="0"/>
            </a:endParaRPr>
          </a:p>
        </p:txBody>
      </p:sp>
      <p:sp>
        <p:nvSpPr>
          <p:cNvPr id="15" name="Shape 13"/>
          <p:cNvSpPr/>
          <p:nvPr/>
        </p:nvSpPr>
        <p:spPr>
          <a:xfrm>
            <a:off x="10079336" y="3821051"/>
            <a:ext cx="1293515" cy="412750"/>
          </a:xfrm>
          <a:prstGeom prst="roundRect">
            <a:avLst>
              <a:gd name="adj" fmla="val 50000"/>
            </a:avLst>
          </a:prstGeom>
          <a:solidFill>
            <a:srgbClr val="EEF0FC"/>
          </a:solidFill>
          <a:ln/>
        </p:spPr>
        <p:txBody>
          <a:bodyPr/>
          <a:lstStyle/>
          <a:p>
            <a:endParaRPr lang="en-US"/>
          </a:p>
        </p:txBody>
      </p:sp>
      <p:sp>
        <p:nvSpPr>
          <p:cNvPr id="16" name="Text 14"/>
          <p:cNvSpPr/>
          <p:nvPr/>
        </p:nvSpPr>
        <p:spPr>
          <a:xfrm>
            <a:off x="10079336" y="3878201"/>
            <a:ext cx="1293515" cy="298450"/>
          </a:xfrm>
          <a:prstGeom prst="rect">
            <a:avLst/>
          </a:prstGeom>
          <a:noFill/>
          <a:ln/>
        </p:spPr>
        <p:txBody>
          <a:bodyPr wrap="square" lIns="25400" tIns="25400" rIns="25400" bIns="25400" rtlCol="0" anchor="t">
            <a:normAutofit lnSpcReduction="10000"/>
          </a:bodyPr>
          <a:lstStyle/>
          <a:p>
            <a:pPr marL="0" indent="0" algn="ctr">
              <a:buNone/>
            </a:pPr>
            <a:r>
              <a:rPr lang="en-US" sz="1800" b="1" kern="0" spc="75" dirty="0">
                <a:solidFill>
                  <a:srgbClr val="4B57A8"/>
                </a:solidFill>
                <a:latin typeface="Arial" panose="020B0604020202020204" pitchFamily="34" charset="0"/>
                <a:ea typeface="Arial" pitchFamily="34" charset="-122"/>
                <a:cs typeface="Arial" panose="020B0604020202020204" pitchFamily="34" charset="0"/>
              </a:rPr>
              <a:t>PENDING</a:t>
            </a:r>
            <a:endParaRPr lang="en-US" sz="1800" dirty="0">
              <a:latin typeface="Arial" panose="020B0604020202020204" pitchFamily="34" charset="0"/>
              <a:cs typeface="Arial" panose="020B0604020202020204" pitchFamily="34" charset="0"/>
            </a:endParaRPr>
          </a:p>
        </p:txBody>
      </p:sp>
      <p:sp>
        <p:nvSpPr>
          <p:cNvPr id="17" name="Text 15"/>
          <p:cNvSpPr/>
          <p:nvPr/>
        </p:nvSpPr>
        <p:spPr>
          <a:xfrm>
            <a:off x="6915150" y="4443351"/>
            <a:ext cx="4591431" cy="1135261"/>
          </a:xfrm>
          <a:prstGeom prst="rect">
            <a:avLst/>
          </a:prstGeom>
          <a:noFill/>
          <a:ln/>
        </p:spPr>
        <p:txBody>
          <a:bodyPr wrap="square" lIns="25400" tIns="25400" rIns="25400" bIns="25400" rtlCol="0" anchor="t">
            <a:noAutofit/>
          </a:bodyPr>
          <a:lstStyle/>
          <a:p>
            <a:pPr marL="0" indent="0" algn="l">
              <a:lnSpc>
                <a:spcPct val="160000"/>
              </a:lnSpc>
              <a:buNone/>
            </a:pPr>
            <a:r>
              <a:rPr lang="en-US" dirty="0">
                <a:solidFill>
                  <a:srgbClr val="565B7C"/>
                </a:solidFill>
                <a:latin typeface="Arial" pitchFamily="34" charset="0"/>
                <a:ea typeface="Arial" pitchFamily="34" charset="-122"/>
                <a:cs typeface="Arial" pitchFamily="34" charset="-120"/>
              </a:rPr>
              <a:t>The link has been transmitted but not yet acted upon. It waits in the reviewer's queue within the configured window.</a:t>
            </a:r>
            <a:endParaRPr lang="en-US" dirty="0"/>
          </a:p>
        </p:txBody>
      </p:sp>
      <p:sp>
        <p:nvSpPr>
          <p:cNvPr id="18" name="Shape 16"/>
          <p:cNvSpPr/>
          <p:nvPr/>
        </p:nvSpPr>
        <p:spPr>
          <a:xfrm>
            <a:off x="11988801" y="3530523"/>
            <a:ext cx="5156200" cy="3873155"/>
          </a:xfrm>
          <a:prstGeom prst="roundRect">
            <a:avLst>
              <a:gd name="adj" fmla="val 7528"/>
            </a:avLst>
          </a:prstGeom>
          <a:solidFill>
            <a:srgbClr val="FFFFFF"/>
          </a:solidFill>
          <a:ln w="6350">
            <a:solidFill>
              <a:srgbClr val="E4E7F7"/>
            </a:solidFill>
            <a:prstDash val="solid"/>
          </a:ln>
          <a:effectLst>
            <a:outerShdw blurRad="304800" dist="152400" dir="5400000" algn="bl" rotWithShape="0">
              <a:srgbClr val="4C56A6">
                <a:alpha val="7000"/>
              </a:srgbClr>
            </a:outerShdw>
          </a:effectLst>
        </p:spPr>
        <p:txBody>
          <a:bodyPr/>
          <a:lstStyle/>
          <a:p>
            <a:endParaRPr lang="en-US"/>
          </a:p>
        </p:txBody>
      </p:sp>
      <p:sp>
        <p:nvSpPr>
          <p:cNvPr id="19" name="Text 17"/>
          <p:cNvSpPr/>
          <p:nvPr/>
        </p:nvSpPr>
        <p:spPr>
          <a:xfrm>
            <a:off x="12338050" y="3897251"/>
            <a:ext cx="369689"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9AA0C2"/>
                </a:solidFill>
                <a:latin typeface="Arial" panose="020B0604020202020204" pitchFamily="34" charset="0"/>
                <a:ea typeface="Arial" pitchFamily="34" charset="-122"/>
                <a:cs typeface="Arial" panose="020B0604020202020204" pitchFamily="34" charset="0"/>
              </a:rPr>
              <a:t>03</a:t>
            </a:r>
            <a:endParaRPr lang="en-US" sz="1800" dirty="0">
              <a:latin typeface="Arial" panose="020B0604020202020204" pitchFamily="34" charset="0"/>
              <a:cs typeface="Arial" panose="020B0604020202020204" pitchFamily="34" charset="0"/>
            </a:endParaRPr>
          </a:p>
        </p:txBody>
      </p:sp>
      <p:sp>
        <p:nvSpPr>
          <p:cNvPr id="20" name="Shape 18"/>
          <p:cNvSpPr/>
          <p:nvPr/>
        </p:nvSpPr>
        <p:spPr>
          <a:xfrm>
            <a:off x="15355491" y="3821051"/>
            <a:ext cx="1440259" cy="412750"/>
          </a:xfrm>
          <a:prstGeom prst="roundRect">
            <a:avLst>
              <a:gd name="adj" fmla="val 50000"/>
            </a:avLst>
          </a:prstGeom>
          <a:solidFill>
            <a:srgbClr val="FDEAEA"/>
          </a:solidFill>
          <a:ln/>
        </p:spPr>
        <p:txBody>
          <a:bodyPr/>
          <a:lstStyle/>
          <a:p>
            <a:endParaRPr lang="en-US"/>
          </a:p>
        </p:txBody>
      </p:sp>
      <p:sp>
        <p:nvSpPr>
          <p:cNvPr id="21" name="Text 19"/>
          <p:cNvSpPr/>
          <p:nvPr/>
        </p:nvSpPr>
        <p:spPr>
          <a:xfrm>
            <a:off x="15355492" y="3876414"/>
            <a:ext cx="1440258" cy="327891"/>
          </a:xfrm>
          <a:prstGeom prst="rect">
            <a:avLst/>
          </a:prstGeom>
          <a:noFill/>
          <a:ln/>
        </p:spPr>
        <p:txBody>
          <a:bodyPr wrap="square" lIns="25400" tIns="25400" rIns="25400" bIns="25400" rtlCol="0" anchor="t">
            <a:normAutofit/>
          </a:bodyPr>
          <a:lstStyle/>
          <a:p>
            <a:pPr marL="0" indent="0" algn="ctr">
              <a:buNone/>
            </a:pPr>
            <a:r>
              <a:rPr lang="en-US" sz="1800" b="1" kern="0" spc="75" dirty="0">
                <a:solidFill>
                  <a:srgbClr val="C04545"/>
                </a:solidFill>
                <a:latin typeface="Arial" panose="020B0604020202020204" pitchFamily="34" charset="0"/>
                <a:ea typeface="Arial" pitchFamily="34" charset="-122"/>
                <a:cs typeface="Arial" panose="020B0604020202020204" pitchFamily="34" charset="0"/>
              </a:rPr>
              <a:t>EXPIRED</a:t>
            </a:r>
            <a:endParaRPr lang="en-US" sz="1800" dirty="0">
              <a:latin typeface="Arial" panose="020B0604020202020204" pitchFamily="34" charset="0"/>
              <a:cs typeface="Arial" panose="020B0604020202020204" pitchFamily="34" charset="0"/>
            </a:endParaRPr>
          </a:p>
        </p:txBody>
      </p:sp>
      <p:sp>
        <p:nvSpPr>
          <p:cNvPr id="22" name="Text 20"/>
          <p:cNvSpPr/>
          <p:nvPr/>
        </p:nvSpPr>
        <p:spPr>
          <a:xfrm>
            <a:off x="12338050" y="4443351"/>
            <a:ext cx="4591431" cy="1500981"/>
          </a:xfrm>
          <a:prstGeom prst="rect">
            <a:avLst/>
          </a:prstGeom>
          <a:noFill/>
          <a:ln/>
        </p:spPr>
        <p:txBody>
          <a:bodyPr wrap="square" lIns="25400" tIns="25400" rIns="25400" bIns="25400" rtlCol="0" anchor="t">
            <a:noAutofit/>
          </a:bodyPr>
          <a:lstStyle/>
          <a:p>
            <a:pPr marL="0" indent="0" algn="l">
              <a:lnSpc>
                <a:spcPct val="160000"/>
              </a:lnSpc>
              <a:buNone/>
            </a:pPr>
            <a:r>
              <a:rPr lang="en-US" dirty="0">
                <a:solidFill>
                  <a:srgbClr val="565B7C"/>
                </a:solidFill>
                <a:latin typeface="Arial" pitchFamily="34" charset="0"/>
                <a:ea typeface="Arial" pitchFamily="34" charset="-122"/>
                <a:cs typeface="Arial" pitchFamily="34" charset="-120"/>
              </a:rPr>
              <a:t>If no affirmative clinician action occurs within the configured window — such as a 30-day threshold — the item is closed for workflow purposes. Required logs, audit records, and federal retention obligations are strictly preserved.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A0D2C"/>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8603" b="8603"/>
          <a:stretch/>
        </p:blipFill>
        <p:spPr>
          <a:xfrm>
            <a:off x="0" y="0"/>
            <a:ext cx="18288000" cy="10287000"/>
          </a:xfrm>
          <a:prstGeom prst="rect">
            <a:avLst/>
          </a:prstGeom>
        </p:spPr>
      </p:pic>
      <p:sp>
        <p:nvSpPr>
          <p:cNvPr id="3" name="Text 0"/>
          <p:cNvSpPr/>
          <p:nvPr/>
        </p:nvSpPr>
        <p:spPr>
          <a:xfrm>
            <a:off x="1143000" y="3545086"/>
            <a:ext cx="1760220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150" dirty="0">
                <a:solidFill>
                  <a:schemeClr val="bg1"/>
                </a:solidFill>
                <a:latin typeface="Arial" panose="020B0604020202020204" pitchFamily="34" charset="0"/>
                <a:ea typeface="Arial" pitchFamily="34" charset="-122"/>
                <a:cs typeface="Arial" panose="020B0604020202020204" pitchFamily="34" charset="0"/>
              </a:rPr>
              <a:t>02 · THE 3-STAGE CORE</a:t>
            </a:r>
            <a:endParaRPr lang="en-US" sz="1800" dirty="0">
              <a:solidFill>
                <a:schemeClr val="bg1"/>
              </a:solidFill>
              <a:latin typeface="Arial" panose="020B0604020202020204" pitchFamily="34" charset="0"/>
              <a:cs typeface="Arial" panose="020B0604020202020204" pitchFamily="34" charset="0"/>
            </a:endParaRPr>
          </a:p>
        </p:txBody>
      </p:sp>
      <p:sp>
        <p:nvSpPr>
          <p:cNvPr id="4" name="Text 1"/>
          <p:cNvSpPr/>
          <p:nvPr/>
        </p:nvSpPr>
        <p:spPr>
          <a:xfrm>
            <a:off x="1143000" y="3995936"/>
            <a:ext cx="17602200" cy="1543050"/>
          </a:xfrm>
          <a:prstGeom prst="rect">
            <a:avLst/>
          </a:prstGeom>
          <a:noFill/>
          <a:ln/>
        </p:spPr>
        <p:txBody>
          <a:bodyPr wrap="square" lIns="25400" tIns="25400" rIns="25400" bIns="25400" rtlCol="0" anchor="t">
            <a:normAutofit lnSpcReduction="10000"/>
          </a:bodyPr>
          <a:lstStyle/>
          <a:p>
            <a:pPr marL="0" indent="0" algn="l">
              <a:buNone/>
            </a:pPr>
            <a:r>
              <a:rPr lang="en-US" sz="10275" b="1" dirty="0">
                <a:solidFill>
                  <a:srgbClr val="FFFFFF"/>
                </a:solidFill>
                <a:latin typeface="Arial" pitchFamily="34" charset="0"/>
                <a:ea typeface="Arial" pitchFamily="34" charset="-122"/>
                <a:cs typeface="Arial" pitchFamily="34" charset="-120"/>
              </a:rPr>
              <a:t>AI Pipeline</a:t>
            </a:r>
            <a:endParaRPr lang="en-US" sz="10275" dirty="0"/>
          </a:p>
        </p:txBody>
      </p:sp>
      <p:sp>
        <p:nvSpPr>
          <p:cNvPr id="5" name="Text 2"/>
          <p:cNvSpPr/>
          <p:nvPr/>
        </p:nvSpPr>
        <p:spPr>
          <a:xfrm>
            <a:off x="1143000" y="5767586"/>
            <a:ext cx="11772900" cy="1012428"/>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75" dirty="0">
                <a:solidFill>
                  <a:srgbClr val="FFFFFF"/>
                </a:solidFill>
                <a:latin typeface="Arial" pitchFamily="34" charset="0"/>
                <a:ea typeface="Arial" pitchFamily="34" charset="-122"/>
                <a:cs typeface="Arial" pitchFamily="34" charset="-120"/>
              </a:rPr>
              <a:t>Three sequential, interdependent pipelines — from structured data organization to a preserved, auditable documentation trail.</a:t>
            </a:r>
            <a:endParaRPr lang="en-US" sz="24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2000"/>
            <a:ext cx="3695700"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3119819"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END-TO-END DATA FLOW</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20824"/>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4800" b="1" dirty="0">
                <a:solidFill>
                  <a:srgbClr val="171A35"/>
                </a:solidFill>
                <a:latin typeface="Arial" pitchFamily="34" charset="0"/>
                <a:ea typeface="Arial" pitchFamily="34" charset="-122"/>
                <a:cs typeface="Arial" pitchFamily="34" charset="-120"/>
              </a:rPr>
              <a:t>From raw telemetry to structured audit support</a:t>
            </a:r>
            <a:endParaRPr lang="en-US" sz="4800" dirty="0"/>
          </a:p>
        </p:txBody>
      </p:sp>
      <p:sp>
        <p:nvSpPr>
          <p:cNvPr id="7" name="Shape 5"/>
          <p:cNvSpPr/>
          <p:nvPr/>
        </p:nvSpPr>
        <p:spPr>
          <a:xfrm>
            <a:off x="1143000" y="2466518"/>
            <a:ext cx="3857625" cy="3770188"/>
          </a:xfrm>
          <a:prstGeom prst="roundRect">
            <a:avLst>
              <a:gd name="adj" fmla="val 5684"/>
            </a:avLst>
          </a:prstGeom>
          <a:solidFill>
            <a:srgbClr val="FFFFFF"/>
          </a:solidFill>
          <a:ln w="6350">
            <a:solidFill>
              <a:srgbClr val="E4E7F7"/>
            </a:solidFill>
            <a:prstDash val="solid"/>
          </a:ln>
        </p:spPr>
        <p:txBody>
          <a:bodyPr/>
          <a:lstStyle/>
          <a:p>
            <a:endParaRPr lang="en-US"/>
          </a:p>
        </p:txBody>
      </p:sp>
      <p:sp>
        <p:nvSpPr>
          <p:cNvPr id="8" name="Text 6"/>
          <p:cNvSpPr/>
          <p:nvPr/>
        </p:nvSpPr>
        <p:spPr>
          <a:xfrm>
            <a:off x="1358900" y="3097536"/>
            <a:ext cx="3768408"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9AA0C2"/>
                </a:solidFill>
                <a:latin typeface="Arial" panose="020B0604020202020204" pitchFamily="34" charset="0"/>
                <a:ea typeface="Arial" pitchFamily="34" charset="-122"/>
                <a:cs typeface="Arial" panose="020B0604020202020204" pitchFamily="34" charset="0"/>
              </a:rPr>
              <a:t>INPUT</a:t>
            </a:r>
            <a:endParaRPr lang="en-US" sz="1800" dirty="0">
              <a:latin typeface="Arial" panose="020B0604020202020204" pitchFamily="34" charset="0"/>
              <a:cs typeface="Arial" panose="020B0604020202020204" pitchFamily="34" charset="0"/>
            </a:endParaRPr>
          </a:p>
        </p:txBody>
      </p:sp>
      <p:sp>
        <p:nvSpPr>
          <p:cNvPr id="9" name="Text 7"/>
          <p:cNvSpPr/>
          <p:nvPr/>
        </p:nvSpPr>
        <p:spPr>
          <a:xfrm>
            <a:off x="1358900" y="3472186"/>
            <a:ext cx="376840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Raw P·Q·R Telemetry</a:t>
            </a:r>
            <a:endParaRPr lang="en-US" sz="1800" dirty="0"/>
          </a:p>
        </p:txBody>
      </p:sp>
      <p:sp>
        <p:nvSpPr>
          <p:cNvPr id="10" name="Text 8"/>
          <p:cNvSpPr/>
          <p:nvPr/>
        </p:nvSpPr>
        <p:spPr>
          <a:xfrm>
            <a:off x="1358900" y="3834136"/>
            <a:ext cx="3528600" cy="1101030"/>
          </a:xfrm>
          <a:prstGeom prst="rect">
            <a:avLst/>
          </a:prstGeom>
          <a:noFill/>
          <a:ln/>
        </p:spPr>
        <p:txBody>
          <a:bodyPr wrap="square" lIns="25400" tIns="25400" rIns="25400" bIns="25400" rtlCol="0" anchor="t">
            <a:normAutofit/>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Multi-modal input from the mobile-first app + biometric stream.</a:t>
            </a:r>
            <a:endParaRPr lang="en-US" sz="1800" dirty="0"/>
          </a:p>
        </p:txBody>
      </p:sp>
      <p:sp>
        <p:nvSpPr>
          <p:cNvPr id="11" name="Shape 9"/>
          <p:cNvSpPr/>
          <p:nvPr/>
        </p:nvSpPr>
        <p:spPr>
          <a:xfrm>
            <a:off x="5191125" y="2466518"/>
            <a:ext cx="3857625" cy="3770188"/>
          </a:xfrm>
          <a:prstGeom prst="roundRect">
            <a:avLst>
              <a:gd name="adj" fmla="val 5684"/>
            </a:avLst>
          </a:prstGeom>
          <a:solidFill>
            <a:srgbClr val="FFFFFF"/>
          </a:solidFill>
          <a:ln w="6350">
            <a:solidFill>
              <a:srgbClr val="E4E7F7"/>
            </a:solidFill>
            <a:prstDash val="solid"/>
          </a:ln>
        </p:spPr>
        <p:txBody>
          <a:bodyPr/>
          <a:lstStyle/>
          <a:p>
            <a:endParaRPr lang="en-US"/>
          </a:p>
        </p:txBody>
      </p:sp>
      <p:sp>
        <p:nvSpPr>
          <p:cNvPr id="12" name="Text 10"/>
          <p:cNvSpPr/>
          <p:nvPr/>
        </p:nvSpPr>
        <p:spPr>
          <a:xfrm>
            <a:off x="5407025" y="3097536"/>
            <a:ext cx="3768408"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5C6BD6"/>
                </a:solidFill>
                <a:latin typeface="Arial" panose="020B0604020202020204" pitchFamily="34" charset="0"/>
                <a:ea typeface="Arial" pitchFamily="34" charset="-122"/>
                <a:cs typeface="Arial" panose="020B0604020202020204" pitchFamily="34" charset="0"/>
              </a:rPr>
              <a:t>STAGE 1</a:t>
            </a:r>
            <a:endParaRPr lang="en-US" sz="1800" dirty="0">
              <a:latin typeface="Arial" panose="020B0604020202020204" pitchFamily="34" charset="0"/>
              <a:cs typeface="Arial" panose="020B0604020202020204" pitchFamily="34" charset="0"/>
            </a:endParaRPr>
          </a:p>
        </p:txBody>
      </p:sp>
      <p:sp>
        <p:nvSpPr>
          <p:cNvPr id="13" name="Text 11"/>
          <p:cNvSpPr/>
          <p:nvPr/>
        </p:nvSpPr>
        <p:spPr>
          <a:xfrm>
            <a:off x="5407025" y="3472186"/>
            <a:ext cx="376840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Multi-Modal CDSS AI Scoring</a:t>
            </a:r>
            <a:endParaRPr lang="en-US" sz="1800" dirty="0"/>
          </a:p>
        </p:txBody>
      </p:sp>
      <p:sp>
        <p:nvSpPr>
          <p:cNvPr id="14" name="Text 12"/>
          <p:cNvSpPr/>
          <p:nvPr/>
        </p:nvSpPr>
        <p:spPr>
          <a:xfrm>
            <a:off x="5407025" y="3834136"/>
            <a:ext cx="3528600" cy="1455341"/>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Fuses P-FLOW + Q-FLOW with 30-day R-FLOW. Generates preliminary risk tiers for clinician review — Major / Minor / None.</a:t>
            </a:r>
            <a:endParaRPr lang="en-US" sz="1800" dirty="0"/>
          </a:p>
        </p:txBody>
      </p:sp>
      <p:sp>
        <p:nvSpPr>
          <p:cNvPr id="15" name="Shape 13"/>
          <p:cNvSpPr/>
          <p:nvPr/>
        </p:nvSpPr>
        <p:spPr>
          <a:xfrm>
            <a:off x="9239250" y="2466518"/>
            <a:ext cx="3857625" cy="3770188"/>
          </a:xfrm>
          <a:prstGeom prst="roundRect">
            <a:avLst>
              <a:gd name="adj" fmla="val 5684"/>
            </a:avLst>
          </a:prstGeom>
          <a:solidFill>
            <a:srgbClr val="FFFFFF"/>
          </a:solidFill>
          <a:ln w="6350">
            <a:solidFill>
              <a:srgbClr val="E4E7F7"/>
            </a:solidFill>
            <a:prstDash val="solid"/>
          </a:ln>
        </p:spPr>
        <p:txBody>
          <a:bodyPr/>
          <a:lstStyle/>
          <a:p>
            <a:endParaRPr lang="en-US"/>
          </a:p>
        </p:txBody>
      </p:sp>
      <p:sp>
        <p:nvSpPr>
          <p:cNvPr id="16" name="Text 14"/>
          <p:cNvSpPr/>
          <p:nvPr/>
        </p:nvSpPr>
        <p:spPr>
          <a:xfrm>
            <a:off x="9455150" y="3097536"/>
            <a:ext cx="3768408"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5C6BD6"/>
                </a:solidFill>
                <a:latin typeface="Arial" panose="020B0604020202020204" pitchFamily="34" charset="0"/>
                <a:ea typeface="Arial" pitchFamily="34" charset="-122"/>
                <a:cs typeface="Arial" panose="020B0604020202020204" pitchFamily="34" charset="0"/>
              </a:rPr>
              <a:t>STAGE 2</a:t>
            </a:r>
            <a:endParaRPr lang="en-US" sz="1800" dirty="0">
              <a:latin typeface="Arial" panose="020B0604020202020204" pitchFamily="34" charset="0"/>
              <a:cs typeface="Arial" panose="020B0604020202020204" pitchFamily="34" charset="0"/>
            </a:endParaRPr>
          </a:p>
        </p:txBody>
      </p:sp>
      <p:sp>
        <p:nvSpPr>
          <p:cNvPr id="17" name="Text 15"/>
          <p:cNvSpPr/>
          <p:nvPr/>
        </p:nvSpPr>
        <p:spPr>
          <a:xfrm>
            <a:off x="9455150" y="3472186"/>
            <a:ext cx="376840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Documentation Review Support</a:t>
            </a:r>
            <a:endParaRPr lang="en-US" sz="1800" dirty="0"/>
          </a:p>
        </p:txBody>
      </p:sp>
      <p:sp>
        <p:nvSpPr>
          <p:cNvPr id="18" name="Text 16"/>
          <p:cNvSpPr/>
          <p:nvPr/>
        </p:nvSpPr>
        <p:spPr>
          <a:xfrm>
            <a:off x="9455150" y="3834136"/>
            <a:ext cx="3528600" cy="1809651"/>
          </a:xfrm>
          <a:prstGeom prst="rect">
            <a:avLst/>
          </a:prstGeom>
          <a:noFill/>
          <a:ln/>
        </p:spPr>
        <p:txBody>
          <a:bodyPr wrap="square" lIns="25400" tIns="25400" rIns="25400" bIns="25400" rtlCol="0" anchor="t">
            <a:normAutofit fontScale="925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References configured clinical resources to generate non-binding documentation prompts under CMS-HCC v24 and v28 parameters.</a:t>
            </a:r>
            <a:endParaRPr lang="en-US" sz="1800" dirty="0"/>
          </a:p>
        </p:txBody>
      </p:sp>
      <p:sp>
        <p:nvSpPr>
          <p:cNvPr id="19" name="Shape 17"/>
          <p:cNvSpPr/>
          <p:nvPr/>
        </p:nvSpPr>
        <p:spPr>
          <a:xfrm>
            <a:off x="13287375" y="2466518"/>
            <a:ext cx="3857625" cy="3770188"/>
          </a:xfrm>
          <a:prstGeom prst="roundRect">
            <a:avLst>
              <a:gd name="adj" fmla="val 5684"/>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20" name="Text 18"/>
          <p:cNvSpPr/>
          <p:nvPr/>
        </p:nvSpPr>
        <p:spPr>
          <a:xfrm>
            <a:off x="13496925" y="3091186"/>
            <a:ext cx="3782378"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97A6F2"/>
                </a:solidFill>
                <a:latin typeface="Arial" panose="020B0604020202020204" pitchFamily="34" charset="0"/>
                <a:ea typeface="Arial" pitchFamily="34" charset="-122"/>
                <a:cs typeface="Arial" panose="020B0604020202020204" pitchFamily="34" charset="0"/>
              </a:rPr>
              <a:t>STAGE 3</a:t>
            </a:r>
            <a:endParaRPr lang="en-US" sz="1800" dirty="0">
              <a:latin typeface="Arial" panose="020B0604020202020204" pitchFamily="34" charset="0"/>
              <a:cs typeface="Arial" panose="020B0604020202020204" pitchFamily="34" charset="0"/>
            </a:endParaRPr>
          </a:p>
        </p:txBody>
      </p:sp>
      <p:sp>
        <p:nvSpPr>
          <p:cNvPr id="21" name="Text 19"/>
          <p:cNvSpPr/>
          <p:nvPr/>
        </p:nvSpPr>
        <p:spPr>
          <a:xfrm>
            <a:off x="13496925" y="3465836"/>
            <a:ext cx="3782378"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FFFFFF"/>
                </a:solidFill>
                <a:latin typeface="Arial" pitchFamily="34" charset="0"/>
                <a:ea typeface="Arial" pitchFamily="34" charset="-122"/>
                <a:cs typeface="Arial" pitchFamily="34" charset="-120"/>
              </a:rPr>
              <a:t>DSM &amp; Review Window Mgmt</a:t>
            </a:r>
            <a:endParaRPr lang="en-US" sz="1800" dirty="0"/>
          </a:p>
        </p:txBody>
      </p:sp>
      <p:sp>
        <p:nvSpPr>
          <p:cNvPr id="22" name="Text 20"/>
          <p:cNvSpPr/>
          <p:nvPr/>
        </p:nvSpPr>
        <p:spPr>
          <a:xfrm>
            <a:off x="13496925" y="3827786"/>
            <a:ext cx="3541681" cy="1455341"/>
          </a:xfrm>
          <a:prstGeom prst="rect">
            <a:avLst/>
          </a:prstGeom>
          <a:noFill/>
          <a:ln/>
        </p:spPr>
        <p:txBody>
          <a:bodyPr wrap="square" lIns="25400" tIns="25400" rIns="25400" bIns="25400" rtlCol="0" anchor="t">
            <a:normAutofit fontScale="92500"/>
          </a:bodyPr>
          <a:lstStyle/>
          <a:p>
            <a:pPr marL="0" indent="0" algn="l">
              <a:lnSpc>
                <a:spcPct val="155000"/>
              </a:lnSpc>
              <a:buNone/>
            </a:pPr>
            <a:r>
              <a:rPr lang="en-US" sz="1800" dirty="0">
                <a:solidFill>
                  <a:schemeClr val="bg1"/>
                </a:solidFill>
                <a:latin typeface="Arial" pitchFamily="34" charset="0"/>
                <a:ea typeface="Arial" pitchFamily="34" charset="-122"/>
                <a:cs typeface="Arial" pitchFamily="34" charset="-120"/>
              </a:rPr>
              <a:t>Routes the item for clinician review and seals a tamper-evident DSM link with the configured scheduler.</a:t>
            </a:r>
            <a:endParaRPr lang="en-US" sz="1800" dirty="0">
              <a:solidFill>
                <a:schemeClr val="bg1"/>
              </a:solidFill>
            </a:endParaRPr>
          </a:p>
        </p:txBody>
      </p:sp>
      <p:sp>
        <p:nvSpPr>
          <p:cNvPr id="23" name="Shape 21"/>
          <p:cNvSpPr/>
          <p:nvPr/>
        </p:nvSpPr>
        <p:spPr>
          <a:xfrm>
            <a:off x="1143000" y="6665331"/>
            <a:ext cx="15240000" cy="806450"/>
          </a:xfrm>
          <a:prstGeom prst="roundRect">
            <a:avLst>
              <a:gd name="adj" fmla="val 21260"/>
            </a:avLst>
          </a:prstGeom>
          <a:solidFill>
            <a:srgbClr val="EEF0FC"/>
          </a:solidFill>
          <a:ln w="6350">
            <a:solidFill>
              <a:srgbClr val="DCE1FA"/>
            </a:solidFill>
            <a:prstDash val="solid"/>
          </a:ln>
        </p:spPr>
        <p:txBody>
          <a:bodyPr/>
          <a:lstStyle/>
          <a:p>
            <a:endParaRPr lang="en-US"/>
          </a:p>
        </p:txBody>
      </p:sp>
      <p:sp>
        <p:nvSpPr>
          <p:cNvPr id="24" name="Text 22"/>
          <p:cNvSpPr/>
          <p:nvPr/>
        </p:nvSpPr>
        <p:spPr>
          <a:xfrm>
            <a:off x="1454150" y="6919331"/>
            <a:ext cx="15074900" cy="336550"/>
          </a:xfrm>
          <a:prstGeom prst="rect">
            <a:avLst/>
          </a:prstGeom>
          <a:noFill/>
          <a:ln/>
        </p:spPr>
        <p:txBody>
          <a:bodyPr wrap="square" lIns="25400" tIns="25400" rIns="25400" bIns="25400" rtlCol="0" anchor="t">
            <a:normAutofit/>
          </a:bodyPr>
          <a:lstStyle/>
          <a:p>
            <a:pPr marL="0" indent="0" algn="l">
              <a:buNone/>
            </a:pPr>
            <a:r>
              <a:rPr lang="en-US" sz="1800" b="1" dirty="0">
                <a:solidFill>
                  <a:srgbClr val="4B57A8"/>
                </a:solidFill>
                <a:latin typeface="Arial" panose="020B0604020202020204" pitchFamily="34" charset="0"/>
                <a:ea typeface="Arial" pitchFamily="34" charset="-122"/>
                <a:cs typeface="Arial" panose="020B0604020202020204" pitchFamily="34" charset="0"/>
              </a:rPr>
              <a:t>OUTPUT: </a:t>
            </a:r>
            <a:r>
              <a:rPr lang="en-US" sz="1800" dirty="0">
                <a:solidFill>
                  <a:srgbClr val="33396B"/>
                </a:solidFill>
                <a:highlight>
                  <a:srgbClr val="EEF0FC"/>
                </a:highlight>
                <a:latin typeface="Arial" panose="020B0604020202020204" pitchFamily="34" charset="0"/>
                <a:ea typeface="Arial" pitchFamily="34" charset="-122"/>
                <a:cs typeface="Arial" panose="020B0604020202020204" pitchFamily="34" charset="0"/>
              </a:rPr>
              <a:t>a verifiable data-integrity trail that supports internal documentation review and audit readiness.</a:t>
            </a: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2000"/>
            <a:ext cx="1878409"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1287859"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STAGE 01</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20824"/>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4800" b="1" dirty="0">
                <a:solidFill>
                  <a:srgbClr val="171A35"/>
                </a:solidFill>
                <a:latin typeface="Arial" pitchFamily="34" charset="0"/>
                <a:ea typeface="Arial" pitchFamily="34" charset="-122"/>
                <a:cs typeface="Arial" pitchFamily="34" charset="-120"/>
              </a:rPr>
              <a:t>Preliminary Workflow Stratification</a:t>
            </a:r>
            <a:endParaRPr lang="en-US" sz="4800" dirty="0"/>
          </a:p>
        </p:txBody>
      </p:sp>
      <p:sp>
        <p:nvSpPr>
          <p:cNvPr id="7" name="Text 5"/>
          <p:cNvSpPr/>
          <p:nvPr/>
        </p:nvSpPr>
        <p:spPr>
          <a:xfrm>
            <a:off x="1143000" y="2314674"/>
            <a:ext cx="12753975" cy="805656"/>
          </a:xfrm>
          <a:prstGeom prst="rect">
            <a:avLst/>
          </a:prstGeom>
          <a:noFill/>
          <a:ln/>
        </p:spPr>
        <p:txBody>
          <a:bodyPr wrap="square" lIns="25400" tIns="25400" rIns="25400" bIns="25400" rtlCol="0" anchor="t">
            <a:normAutofit fontScale="92500"/>
          </a:bodyPr>
          <a:lstStyle/>
          <a:p>
            <a:pPr marL="0" indent="0" algn="l">
              <a:lnSpc>
                <a:spcPct val="155000"/>
              </a:lnSpc>
              <a:buNone/>
            </a:pPr>
            <a:r>
              <a:rPr lang="en-US" sz="1950" dirty="0">
                <a:solidFill>
                  <a:srgbClr val="565B7C"/>
                </a:solidFill>
                <a:latin typeface="Arial" pitchFamily="34" charset="0"/>
                <a:ea typeface="Arial" pitchFamily="34" charset="-122"/>
                <a:cs typeface="Arial" pitchFamily="34" charset="-120"/>
              </a:rPr>
              <a:t>Our pattern-recognition classifier analyzes the full dataset pre-encounter to generate preliminary tiers for clinician review.</a:t>
            </a:r>
            <a:endParaRPr lang="en-US" sz="1950" dirty="0"/>
          </a:p>
        </p:txBody>
      </p:sp>
      <p:sp>
        <p:nvSpPr>
          <p:cNvPr id="8" name="Text 6"/>
          <p:cNvSpPr/>
          <p:nvPr/>
        </p:nvSpPr>
        <p:spPr>
          <a:xfrm>
            <a:off x="1143000" y="3501330"/>
            <a:ext cx="9044484" cy="317500"/>
          </a:xfrm>
          <a:prstGeom prst="rect">
            <a:avLst/>
          </a:prstGeom>
          <a:noFill/>
          <a:ln/>
        </p:spPr>
        <p:txBody>
          <a:bodyPr wrap="square" lIns="25400" tIns="25400" rIns="25400" bIns="25400" rtlCol="0" anchor="t">
            <a:normAutofit fontScale="92500" lnSpcReduction="10000"/>
          </a:bodyPr>
          <a:lstStyle/>
          <a:p>
            <a:pPr marL="0" indent="0" algn="l">
              <a:buNone/>
            </a:pPr>
            <a:r>
              <a:rPr lang="en-US" sz="1950" b="1" dirty="0">
                <a:solidFill>
                  <a:srgbClr val="171A35"/>
                </a:solidFill>
                <a:latin typeface="Arial" pitchFamily="34" charset="0"/>
                <a:ea typeface="Arial" pitchFamily="34" charset="-122"/>
                <a:cs typeface="Arial" pitchFamily="34" charset="-120"/>
              </a:rPr>
              <a:t>How the fusion works</a:t>
            </a:r>
            <a:endParaRPr lang="en-US" sz="1950" dirty="0"/>
          </a:p>
        </p:txBody>
      </p:sp>
      <p:sp>
        <p:nvSpPr>
          <p:cNvPr id="9" name="Shape 7"/>
          <p:cNvSpPr/>
          <p:nvPr/>
        </p:nvSpPr>
        <p:spPr>
          <a:xfrm>
            <a:off x="1143000" y="3933131"/>
            <a:ext cx="8222258" cy="1483320"/>
          </a:xfrm>
          <a:prstGeom prst="roundRect">
            <a:avLst>
              <a:gd name="adj" fmla="val 10274"/>
            </a:avLst>
          </a:prstGeom>
          <a:solidFill>
            <a:srgbClr val="FFFFFF"/>
          </a:solidFill>
          <a:ln w="6350">
            <a:solidFill>
              <a:srgbClr val="E4E7F7"/>
            </a:solidFill>
            <a:prstDash val="solid"/>
          </a:ln>
        </p:spPr>
        <p:txBody>
          <a:bodyPr/>
          <a:lstStyle/>
          <a:p>
            <a:endParaRPr lang="en-US"/>
          </a:p>
        </p:txBody>
      </p:sp>
      <p:sp>
        <p:nvSpPr>
          <p:cNvPr id="10" name="Text 8"/>
          <p:cNvSpPr/>
          <p:nvPr/>
        </p:nvSpPr>
        <p:spPr>
          <a:xfrm>
            <a:off x="1397000" y="4149030"/>
            <a:ext cx="8485684"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P-FLOW + Q-FLOW</a:t>
            </a:r>
            <a:endParaRPr lang="en-US" sz="1800" dirty="0"/>
          </a:p>
        </p:txBody>
      </p:sp>
      <p:sp>
        <p:nvSpPr>
          <p:cNvPr id="11" name="Text 9"/>
          <p:cNvSpPr/>
          <p:nvPr/>
        </p:nvSpPr>
        <p:spPr>
          <a:xfrm>
            <a:off x="1397000" y="4491930"/>
            <a:ext cx="7945686" cy="74672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Patient-reported input — anatomical pain context, NRS intensity, and structured questionnaire responses.</a:t>
            </a:r>
            <a:endParaRPr lang="en-US" sz="1800" dirty="0"/>
          </a:p>
        </p:txBody>
      </p:sp>
      <p:sp>
        <p:nvSpPr>
          <p:cNvPr id="12" name="Shape 10"/>
          <p:cNvSpPr/>
          <p:nvPr/>
        </p:nvSpPr>
        <p:spPr>
          <a:xfrm>
            <a:off x="1143000" y="5549801"/>
            <a:ext cx="8222258" cy="1483320"/>
          </a:xfrm>
          <a:prstGeom prst="roundRect">
            <a:avLst>
              <a:gd name="adj" fmla="val 10274"/>
            </a:avLst>
          </a:prstGeom>
          <a:solidFill>
            <a:srgbClr val="FFFFFF"/>
          </a:solidFill>
          <a:ln w="6350">
            <a:solidFill>
              <a:srgbClr val="E4E7F7"/>
            </a:solidFill>
            <a:prstDash val="solid"/>
          </a:ln>
        </p:spPr>
        <p:txBody>
          <a:bodyPr/>
          <a:lstStyle/>
          <a:p>
            <a:endParaRPr lang="en-US"/>
          </a:p>
        </p:txBody>
      </p:sp>
      <p:sp>
        <p:nvSpPr>
          <p:cNvPr id="13" name="Text 11"/>
          <p:cNvSpPr/>
          <p:nvPr/>
        </p:nvSpPr>
        <p:spPr>
          <a:xfrm>
            <a:off x="1397000" y="5765701"/>
            <a:ext cx="8485684"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30-Day Average R-FLOW</a:t>
            </a:r>
            <a:endParaRPr lang="en-US" sz="1800" dirty="0"/>
          </a:p>
        </p:txBody>
      </p:sp>
      <p:sp>
        <p:nvSpPr>
          <p:cNvPr id="14" name="Text 12"/>
          <p:cNvSpPr/>
          <p:nvPr/>
        </p:nvSpPr>
        <p:spPr>
          <a:xfrm>
            <a:off x="1397000" y="6108601"/>
            <a:ext cx="7945686" cy="74672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Rolling biometric trends combined with the patient-reported signals for a complete pre-visit picture.</a:t>
            </a:r>
            <a:endParaRPr lang="en-US" sz="1800" dirty="0"/>
          </a:p>
        </p:txBody>
      </p:sp>
      <p:sp>
        <p:nvSpPr>
          <p:cNvPr id="15" name="Shape 13"/>
          <p:cNvSpPr/>
          <p:nvPr/>
        </p:nvSpPr>
        <p:spPr>
          <a:xfrm>
            <a:off x="1143000" y="7166471"/>
            <a:ext cx="8222258" cy="1483320"/>
          </a:xfrm>
          <a:prstGeom prst="roundRect">
            <a:avLst>
              <a:gd name="adj" fmla="val 10274"/>
            </a:avLst>
          </a:prstGeom>
          <a:solidFill>
            <a:srgbClr val="FFFFFF"/>
          </a:solidFill>
          <a:ln w="6350">
            <a:solidFill>
              <a:srgbClr val="E4E7F7"/>
            </a:solidFill>
            <a:prstDash val="solid"/>
          </a:ln>
        </p:spPr>
        <p:txBody>
          <a:bodyPr/>
          <a:lstStyle/>
          <a:p>
            <a:endParaRPr lang="en-US"/>
          </a:p>
        </p:txBody>
      </p:sp>
      <p:sp>
        <p:nvSpPr>
          <p:cNvPr id="16" name="Text 14"/>
          <p:cNvSpPr/>
          <p:nvPr/>
        </p:nvSpPr>
        <p:spPr>
          <a:xfrm>
            <a:off x="1397000" y="7382371"/>
            <a:ext cx="8485684"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Preliminary classification</a:t>
            </a:r>
            <a:endParaRPr lang="en-US" sz="1800" dirty="0"/>
          </a:p>
        </p:txBody>
      </p:sp>
      <p:sp>
        <p:nvSpPr>
          <p:cNvPr id="17" name="Text 15"/>
          <p:cNvSpPr/>
          <p:nvPr/>
        </p:nvSpPr>
        <p:spPr>
          <a:xfrm>
            <a:off x="1397000" y="7725271"/>
            <a:ext cx="7945686" cy="74672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Workflow risk tiers are generated preliminarily for clinician review: Major (MJ), Minor (MN), or None.</a:t>
            </a:r>
            <a:endParaRPr lang="en-US" sz="1800" dirty="0"/>
          </a:p>
        </p:txBody>
      </p:sp>
      <p:sp>
        <p:nvSpPr>
          <p:cNvPr id="18" name="Text 16"/>
          <p:cNvSpPr/>
          <p:nvPr/>
        </p:nvSpPr>
        <p:spPr>
          <a:xfrm>
            <a:off x="9670058" y="3501330"/>
            <a:ext cx="8222437" cy="317500"/>
          </a:xfrm>
          <a:prstGeom prst="rect">
            <a:avLst/>
          </a:prstGeom>
          <a:noFill/>
          <a:ln/>
        </p:spPr>
        <p:txBody>
          <a:bodyPr wrap="square" lIns="25400" tIns="25400" rIns="25400" bIns="25400" rtlCol="0" anchor="t">
            <a:normAutofit fontScale="92500" lnSpcReduction="10000"/>
          </a:bodyPr>
          <a:lstStyle/>
          <a:p>
            <a:pPr marL="0" indent="0" algn="l">
              <a:buNone/>
            </a:pPr>
            <a:r>
              <a:rPr lang="en-US" sz="1950" b="1" dirty="0">
                <a:solidFill>
                  <a:srgbClr val="171A35"/>
                </a:solidFill>
                <a:latin typeface="Arial" pitchFamily="34" charset="0"/>
                <a:ea typeface="Arial" pitchFamily="34" charset="-122"/>
                <a:cs typeface="Arial" pitchFamily="34" charset="-120"/>
              </a:rPr>
              <a:t>Risk tiers for clinician review</a:t>
            </a:r>
            <a:endParaRPr lang="en-US" sz="1950" dirty="0"/>
          </a:p>
        </p:txBody>
      </p:sp>
      <p:sp>
        <p:nvSpPr>
          <p:cNvPr id="19" name="Shape 17"/>
          <p:cNvSpPr/>
          <p:nvPr/>
        </p:nvSpPr>
        <p:spPr>
          <a:xfrm>
            <a:off x="9670058" y="3933131"/>
            <a:ext cx="7474943" cy="742950"/>
          </a:xfrm>
          <a:prstGeom prst="roundRect">
            <a:avLst>
              <a:gd name="adj" fmla="val 20513"/>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20" name="Text 18"/>
          <p:cNvSpPr/>
          <p:nvPr/>
        </p:nvSpPr>
        <p:spPr>
          <a:xfrm>
            <a:off x="9917709" y="4171256"/>
            <a:ext cx="1155799" cy="304800"/>
          </a:xfrm>
          <a:prstGeom prst="rect">
            <a:avLst/>
          </a:prstGeom>
          <a:noFill/>
          <a:ln/>
        </p:spPr>
        <p:txBody>
          <a:bodyPr wrap="square" lIns="25400" tIns="25400" rIns="25400" bIns="25400" rtlCol="0" anchor="t">
            <a:normAutofit fontScale="92500" lnSpcReduction="10000"/>
          </a:bodyPr>
          <a:lstStyle/>
          <a:p>
            <a:pPr marL="0" indent="0" algn="l">
              <a:buNone/>
            </a:pPr>
            <a:r>
              <a:rPr lang="en-US" sz="1800" b="1" dirty="0">
                <a:solidFill>
                  <a:srgbClr val="FFFFFF"/>
                </a:solidFill>
                <a:latin typeface="Arial" pitchFamily="34" charset="0"/>
                <a:ea typeface="Arial" pitchFamily="34" charset="-122"/>
                <a:cs typeface="Arial" pitchFamily="34" charset="-120"/>
              </a:rPr>
              <a:t>Major Risk</a:t>
            </a:r>
            <a:endParaRPr lang="en-US" sz="1800" dirty="0"/>
          </a:p>
        </p:txBody>
      </p:sp>
      <p:sp>
        <p:nvSpPr>
          <p:cNvPr id="21" name="Text 19"/>
          <p:cNvSpPr/>
          <p:nvPr/>
        </p:nvSpPr>
        <p:spPr>
          <a:xfrm>
            <a:off x="16581041" y="4142681"/>
            <a:ext cx="392509" cy="361950"/>
          </a:xfrm>
          <a:prstGeom prst="rect">
            <a:avLst/>
          </a:prstGeom>
          <a:noFill/>
          <a:ln/>
        </p:spPr>
        <p:txBody>
          <a:bodyPr wrap="square" lIns="25400" tIns="25400" rIns="25400" bIns="25400" rtlCol="0" anchor="t">
            <a:normAutofit fontScale="92500"/>
          </a:bodyPr>
          <a:lstStyle/>
          <a:p>
            <a:pPr marL="0" indent="0" algn="l">
              <a:buNone/>
            </a:pPr>
            <a:r>
              <a:rPr lang="en-US" sz="1950" b="1" kern="0" spc="75" dirty="0">
                <a:solidFill>
                  <a:srgbClr val="FF9D9D"/>
                </a:solidFill>
                <a:latin typeface="Arial" pitchFamily="34" charset="0"/>
                <a:ea typeface="Arial" pitchFamily="34" charset="-122"/>
                <a:cs typeface="Arial" pitchFamily="34" charset="-120"/>
              </a:rPr>
              <a:t>MJ</a:t>
            </a:r>
            <a:endParaRPr lang="en-US" sz="1950" dirty="0"/>
          </a:p>
        </p:txBody>
      </p:sp>
      <p:sp>
        <p:nvSpPr>
          <p:cNvPr id="22" name="Shape 20"/>
          <p:cNvSpPr/>
          <p:nvPr/>
        </p:nvSpPr>
        <p:spPr>
          <a:xfrm>
            <a:off x="9670058" y="4809431"/>
            <a:ext cx="7474943" cy="755650"/>
          </a:xfrm>
          <a:prstGeom prst="roundRect">
            <a:avLst>
              <a:gd name="adj" fmla="val 20168"/>
            </a:avLst>
          </a:prstGeom>
          <a:solidFill>
            <a:srgbClr val="FFFFFF"/>
          </a:solidFill>
          <a:ln w="6350">
            <a:solidFill>
              <a:srgbClr val="E4E7F7"/>
            </a:solidFill>
            <a:prstDash val="solid"/>
          </a:ln>
        </p:spPr>
        <p:txBody>
          <a:bodyPr/>
          <a:lstStyle/>
          <a:p>
            <a:endParaRPr lang="en-US"/>
          </a:p>
        </p:txBody>
      </p:sp>
      <p:sp>
        <p:nvSpPr>
          <p:cNvPr id="23" name="Text 21"/>
          <p:cNvSpPr/>
          <p:nvPr/>
        </p:nvSpPr>
        <p:spPr>
          <a:xfrm>
            <a:off x="9924058" y="5053905"/>
            <a:ext cx="1155799" cy="304800"/>
          </a:xfrm>
          <a:prstGeom prst="rect">
            <a:avLst/>
          </a:prstGeom>
          <a:noFill/>
          <a:ln/>
        </p:spPr>
        <p:txBody>
          <a:bodyPr wrap="square" lIns="25400" tIns="25400" rIns="25400" bIns="25400" rtlCol="0" anchor="t">
            <a:normAutofit fontScale="92500"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Minor Risk</a:t>
            </a:r>
            <a:endParaRPr lang="en-US" sz="1800" dirty="0"/>
          </a:p>
        </p:txBody>
      </p:sp>
      <p:sp>
        <p:nvSpPr>
          <p:cNvPr id="24" name="Text 22"/>
          <p:cNvSpPr/>
          <p:nvPr/>
        </p:nvSpPr>
        <p:spPr>
          <a:xfrm>
            <a:off x="16544929" y="5025330"/>
            <a:ext cx="493712" cy="333375"/>
          </a:xfrm>
          <a:prstGeom prst="rect">
            <a:avLst/>
          </a:prstGeom>
          <a:noFill/>
          <a:ln/>
        </p:spPr>
        <p:txBody>
          <a:bodyPr wrap="square" lIns="25400" tIns="25400" rIns="25400" bIns="25400" rtlCol="0" anchor="t">
            <a:noAutofit/>
          </a:bodyPr>
          <a:lstStyle/>
          <a:p>
            <a:pPr marL="0" indent="0" algn="l">
              <a:buNone/>
            </a:pPr>
            <a:r>
              <a:rPr lang="en-US" b="1" kern="0" spc="75" dirty="0">
                <a:solidFill>
                  <a:srgbClr val="4B57A8"/>
                </a:solidFill>
                <a:latin typeface="Arial" pitchFamily="34" charset="0"/>
                <a:ea typeface="Arial" pitchFamily="34" charset="-122"/>
                <a:cs typeface="Arial" pitchFamily="34" charset="-120"/>
              </a:rPr>
              <a:t>MN</a:t>
            </a:r>
            <a:endParaRPr lang="en-US" dirty="0"/>
          </a:p>
        </p:txBody>
      </p:sp>
      <p:sp>
        <p:nvSpPr>
          <p:cNvPr id="25" name="Shape 23"/>
          <p:cNvSpPr/>
          <p:nvPr/>
        </p:nvSpPr>
        <p:spPr>
          <a:xfrm>
            <a:off x="9670058" y="5698431"/>
            <a:ext cx="7474943" cy="755650"/>
          </a:xfrm>
          <a:prstGeom prst="roundRect">
            <a:avLst>
              <a:gd name="adj" fmla="val 20168"/>
            </a:avLst>
          </a:prstGeom>
          <a:solidFill>
            <a:srgbClr val="FFFFFF"/>
          </a:solidFill>
          <a:ln w="6350">
            <a:solidFill>
              <a:srgbClr val="E4E7F7"/>
            </a:solidFill>
            <a:prstDash val="solid"/>
          </a:ln>
        </p:spPr>
        <p:txBody>
          <a:bodyPr/>
          <a:lstStyle/>
          <a:p>
            <a:endParaRPr lang="en-US"/>
          </a:p>
        </p:txBody>
      </p:sp>
      <p:sp>
        <p:nvSpPr>
          <p:cNvPr id="26" name="Text 24"/>
          <p:cNvSpPr/>
          <p:nvPr/>
        </p:nvSpPr>
        <p:spPr>
          <a:xfrm>
            <a:off x="9924058" y="5942906"/>
            <a:ext cx="864195" cy="304800"/>
          </a:xfrm>
          <a:prstGeom prst="rect">
            <a:avLst/>
          </a:prstGeom>
          <a:noFill/>
          <a:ln/>
        </p:spPr>
        <p:txBody>
          <a:bodyPr wrap="square" lIns="25400" tIns="25400" rIns="25400" bIns="25400" rtlCol="0" anchor="t">
            <a:normAutofit fontScale="92500"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None</a:t>
            </a:r>
            <a:endParaRPr lang="en-US" sz="1800" dirty="0"/>
          </a:p>
        </p:txBody>
      </p:sp>
      <p:sp>
        <p:nvSpPr>
          <p:cNvPr id="27" name="Text 25"/>
          <p:cNvSpPr/>
          <p:nvPr/>
        </p:nvSpPr>
        <p:spPr>
          <a:xfrm>
            <a:off x="16732846" y="5914331"/>
            <a:ext cx="234355" cy="361950"/>
          </a:xfrm>
          <a:prstGeom prst="rect">
            <a:avLst/>
          </a:prstGeom>
          <a:noFill/>
          <a:ln/>
        </p:spPr>
        <p:txBody>
          <a:bodyPr wrap="square" lIns="25400" tIns="25400" rIns="25400" bIns="25400" rtlCol="0" anchor="t">
            <a:normAutofit/>
          </a:bodyPr>
          <a:lstStyle/>
          <a:p>
            <a:pPr marL="0" indent="0" algn="l">
              <a:buNone/>
            </a:pPr>
            <a:r>
              <a:rPr lang="en-US" sz="1950" b="1" kern="0" spc="75" dirty="0">
                <a:solidFill>
                  <a:srgbClr val="9AA0C2"/>
                </a:solidFill>
                <a:latin typeface="Arial" pitchFamily="34" charset="0"/>
                <a:ea typeface="Arial" pitchFamily="34" charset="-122"/>
                <a:cs typeface="Arial" pitchFamily="34" charset="-120"/>
              </a:rPr>
              <a:t>—</a:t>
            </a:r>
            <a:endParaRPr lang="en-US" sz="1950" dirty="0"/>
          </a:p>
        </p:txBody>
      </p:sp>
      <p:sp>
        <p:nvSpPr>
          <p:cNvPr id="28" name="Shape 26"/>
          <p:cNvSpPr/>
          <p:nvPr/>
        </p:nvSpPr>
        <p:spPr>
          <a:xfrm>
            <a:off x="9670058" y="6682680"/>
            <a:ext cx="7474943" cy="1108670"/>
          </a:xfrm>
          <a:prstGeom prst="roundRect">
            <a:avLst>
              <a:gd name="adj" fmla="val 13746"/>
            </a:avLst>
          </a:prstGeom>
          <a:solidFill>
            <a:srgbClr val="EEF0FC"/>
          </a:solidFill>
          <a:ln w="6350">
            <a:solidFill>
              <a:srgbClr val="DCE1FA"/>
            </a:solidFill>
            <a:prstDash val="solid"/>
          </a:ln>
        </p:spPr>
        <p:txBody>
          <a:bodyPr/>
          <a:lstStyle/>
          <a:p>
            <a:endParaRPr lang="en-US"/>
          </a:p>
        </p:txBody>
      </p:sp>
      <p:sp>
        <p:nvSpPr>
          <p:cNvPr id="29" name="Text 27"/>
          <p:cNvSpPr/>
          <p:nvPr/>
        </p:nvSpPr>
        <p:spPr>
          <a:xfrm>
            <a:off x="9905008" y="6879530"/>
            <a:ext cx="7229291" cy="753070"/>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b="1" dirty="0">
                <a:solidFill>
                  <a:srgbClr val="4B57A8"/>
                </a:solidFill>
                <a:latin typeface="Arial" panose="020B0604020202020204" pitchFamily="34" charset="0"/>
                <a:ea typeface="Arial" pitchFamily="34" charset="-122"/>
                <a:cs typeface="Arial" panose="020B0604020202020204" pitchFamily="34" charset="0"/>
              </a:rPr>
              <a:t>CONFIGURED ALERT: </a:t>
            </a:r>
            <a:r>
              <a:rPr lang="en-US" sz="1800" dirty="0">
                <a:solidFill>
                  <a:srgbClr val="33396B"/>
                </a:solidFill>
                <a:highlight>
                  <a:srgbClr val="EEF0FC"/>
                </a:highlight>
                <a:latin typeface="Arial" panose="020B0604020202020204" pitchFamily="34" charset="0"/>
                <a:ea typeface="Arial" pitchFamily="34" charset="-122"/>
                <a:cs typeface="Arial" panose="020B0604020202020204" pitchFamily="34" charset="0"/>
              </a:rPr>
              <a:t>not a substitute for emergency services. Selected readings may route to designated clinical staff under customer protocols.</a:t>
            </a: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4F5FC"/>
        </a:solidFill>
        <a:effectLst/>
      </p:bgPr>
    </p:bg>
    <p:spTree>
      <p:nvGrpSpPr>
        <p:cNvPr id="1" name=""/>
        <p:cNvGrpSpPr/>
        <p:nvPr/>
      </p:nvGrpSpPr>
      <p:grpSpPr>
        <a:xfrm>
          <a:off x="0" y="0"/>
          <a:ext cx="0" cy="0"/>
          <a:chOff x="0" y="0"/>
          <a:chExt cx="0" cy="0"/>
        </a:xfrm>
      </p:grpSpPr>
      <p:sp>
        <p:nvSpPr>
          <p:cNvPr id="2" name="Shape 0"/>
          <p:cNvSpPr/>
          <p:nvPr/>
        </p:nvSpPr>
        <p:spPr>
          <a:xfrm>
            <a:off x="1143000" y="762000"/>
            <a:ext cx="1878409" cy="450850"/>
          </a:xfrm>
          <a:prstGeom prst="roundRect">
            <a:avLst>
              <a:gd name="adj" fmla="val 50000"/>
            </a:avLst>
          </a:prstGeom>
          <a:gradFill rotWithShape="1">
            <a:gsLst>
              <a:gs pos="0">
                <a:srgbClr val="8C7EF6">
                  <a:alpha val="100000"/>
                </a:srgbClr>
              </a:gs>
              <a:gs pos="100000">
                <a:srgbClr val="5238D6">
                  <a:alpha val="100000"/>
                </a:srgbClr>
              </a:gs>
            </a:gsLst>
            <a:lin ang="2700000" scaled="0"/>
          </a:gradFill>
          <a:ln/>
          <a:effectLst>
            <a:outerShdw blurRad="247650" dist="95250" dir="5400000" algn="bl" rotWithShape="0">
              <a:srgbClr val="5238D6">
                <a:alpha val="35000"/>
              </a:srgbClr>
            </a:outerShdw>
          </a:effectLst>
        </p:spPr>
        <p:txBody>
          <a:bodyPr/>
          <a:lstStyle/>
          <a:p>
            <a:endParaRPr lang="en-US"/>
          </a:p>
        </p:txBody>
      </p:sp>
      <p:sp>
        <p:nvSpPr>
          <p:cNvPr id="3" name="Shape 1"/>
          <p:cNvSpPr/>
          <p:nvPr/>
        </p:nvSpPr>
        <p:spPr>
          <a:xfrm>
            <a:off x="1219200" y="854075"/>
            <a:ext cx="266700" cy="266700"/>
          </a:xfrm>
          <a:prstGeom prst="ellipse">
            <a:avLst/>
          </a:prstGeom>
          <a:solidFill>
            <a:srgbClr val="FFFFFF">
              <a:alpha val="28000"/>
            </a:srgbClr>
          </a:solidFill>
          <a:ln/>
        </p:spPr>
        <p:txBody>
          <a:bodyPr/>
          <a:lstStyle/>
          <a:p>
            <a:endParaRPr lang="en-US"/>
          </a:p>
        </p:txBody>
      </p:sp>
      <p:sp>
        <p:nvSpPr>
          <p:cNvPr id="4" name="Shape 2"/>
          <p:cNvSpPr/>
          <p:nvPr/>
        </p:nvSpPr>
        <p:spPr>
          <a:xfrm rot="2700000">
            <a:off x="1304925" y="939800"/>
            <a:ext cx="95250" cy="95250"/>
          </a:xfrm>
          <a:prstGeom prst="roundRect">
            <a:avLst>
              <a:gd name="adj" fmla="val 20000"/>
            </a:avLst>
          </a:prstGeom>
          <a:solidFill>
            <a:srgbClr val="FFFFFF"/>
          </a:solidFill>
          <a:ln/>
        </p:spPr>
        <p:txBody>
          <a:bodyPr/>
          <a:lstStyle/>
          <a:p>
            <a:endParaRPr lang="en-US"/>
          </a:p>
        </p:txBody>
      </p:sp>
      <p:sp>
        <p:nvSpPr>
          <p:cNvPr id="5" name="Text 3"/>
          <p:cNvSpPr/>
          <p:nvPr/>
        </p:nvSpPr>
        <p:spPr>
          <a:xfrm>
            <a:off x="1600200" y="838200"/>
            <a:ext cx="1287859" cy="336550"/>
          </a:xfrm>
          <a:prstGeom prst="rect">
            <a:avLst/>
          </a:prstGeom>
          <a:noFill/>
          <a:ln/>
        </p:spPr>
        <p:txBody>
          <a:bodyPr wrap="square" lIns="0" tIns="0" rIns="0" bIns="0" rtlCol="0" anchor="t">
            <a:normAutofit/>
          </a:bodyPr>
          <a:lstStyle/>
          <a:p>
            <a:pPr marL="0" indent="0" algn="l">
              <a:buNone/>
            </a:pPr>
            <a:r>
              <a:rPr lang="en-US" sz="1800" kern="0" spc="113" dirty="0">
                <a:solidFill>
                  <a:srgbClr val="FFFFFF"/>
                </a:solidFill>
                <a:latin typeface="Arial" panose="020B0604020202020204" pitchFamily="34" charset="0"/>
                <a:ea typeface="Arial" pitchFamily="34" charset="-122"/>
                <a:cs typeface="Arial" panose="020B0604020202020204" pitchFamily="34" charset="0"/>
              </a:rPr>
              <a:t>STAGE 02</a:t>
            </a:r>
            <a:endParaRPr lang="en-US" sz="1800" dirty="0">
              <a:latin typeface="Arial" panose="020B0604020202020204" pitchFamily="34" charset="0"/>
              <a:cs typeface="Arial" panose="020B0604020202020204" pitchFamily="34" charset="0"/>
            </a:endParaRPr>
          </a:p>
        </p:txBody>
      </p:sp>
      <p:sp>
        <p:nvSpPr>
          <p:cNvPr id="6" name="Text 4"/>
          <p:cNvSpPr/>
          <p:nvPr/>
        </p:nvSpPr>
        <p:spPr>
          <a:xfrm>
            <a:off x="1143000" y="1479550"/>
            <a:ext cx="15716250" cy="720824"/>
          </a:xfrm>
          <a:prstGeom prst="rect">
            <a:avLst/>
          </a:prstGeom>
          <a:noFill/>
          <a:ln/>
        </p:spPr>
        <p:txBody>
          <a:bodyPr wrap="square" lIns="25400" tIns="25400" rIns="25400" bIns="25400" rtlCol="0" anchor="t">
            <a:normAutofit fontScale="92500" lnSpcReduction="10000"/>
          </a:bodyPr>
          <a:lstStyle/>
          <a:p>
            <a:pPr marL="0" indent="0" algn="l">
              <a:lnSpc>
                <a:spcPct val="112000"/>
              </a:lnSpc>
              <a:buNone/>
            </a:pPr>
            <a:r>
              <a:rPr lang="en-US" sz="4800" b="1" dirty="0">
                <a:solidFill>
                  <a:srgbClr val="171A35"/>
                </a:solidFill>
                <a:latin typeface="Arial" pitchFamily="34" charset="0"/>
                <a:ea typeface="Arial" pitchFamily="34" charset="-122"/>
                <a:cs typeface="Arial" pitchFamily="34" charset="-120"/>
              </a:rPr>
              <a:t>Documentation Review Support Engine</a:t>
            </a:r>
            <a:endParaRPr lang="en-US" sz="4800" dirty="0"/>
          </a:p>
        </p:txBody>
      </p:sp>
      <p:sp>
        <p:nvSpPr>
          <p:cNvPr id="8" name="Shape 6"/>
          <p:cNvSpPr/>
          <p:nvPr/>
        </p:nvSpPr>
        <p:spPr>
          <a:xfrm>
            <a:off x="1143000" y="2377070"/>
            <a:ext cx="5181600" cy="3042696"/>
          </a:xfrm>
          <a:prstGeom prst="roundRect">
            <a:avLst>
              <a:gd name="adj" fmla="val 8610"/>
            </a:avLst>
          </a:prstGeom>
          <a:solidFill>
            <a:srgbClr val="FFFFFF"/>
          </a:solidFill>
          <a:ln w="6350">
            <a:solidFill>
              <a:srgbClr val="E4E7F7"/>
            </a:solidFill>
            <a:prstDash val="solid"/>
          </a:ln>
        </p:spPr>
        <p:txBody>
          <a:bodyPr/>
          <a:lstStyle/>
          <a:p>
            <a:endParaRPr lang="en-US"/>
          </a:p>
        </p:txBody>
      </p:sp>
      <p:sp>
        <p:nvSpPr>
          <p:cNvPr id="9" name="Text 7"/>
          <p:cNvSpPr/>
          <p:nvPr/>
        </p:nvSpPr>
        <p:spPr>
          <a:xfrm>
            <a:off x="1416050" y="2870894"/>
            <a:ext cx="509905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5C6BD6"/>
                </a:solidFill>
                <a:latin typeface="Arial" panose="020B0604020202020204" pitchFamily="34" charset="0"/>
                <a:ea typeface="Arial" pitchFamily="34" charset="-122"/>
                <a:cs typeface="Arial" panose="020B0604020202020204" pitchFamily="34" charset="0"/>
              </a:rPr>
              <a:t>INFERENCE INPUT</a:t>
            </a:r>
            <a:endParaRPr lang="en-US" sz="1800" dirty="0">
              <a:latin typeface="Arial" panose="020B0604020202020204" pitchFamily="34" charset="0"/>
              <a:cs typeface="Arial" panose="020B0604020202020204" pitchFamily="34" charset="0"/>
            </a:endParaRPr>
          </a:p>
        </p:txBody>
      </p:sp>
      <p:sp>
        <p:nvSpPr>
          <p:cNvPr id="10" name="Text 8"/>
          <p:cNvSpPr/>
          <p:nvPr/>
        </p:nvSpPr>
        <p:spPr>
          <a:xfrm>
            <a:off x="1416050" y="3245543"/>
            <a:ext cx="509905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CDSS risk tiers (MJ / MN)</a:t>
            </a:r>
            <a:endParaRPr lang="en-US" sz="1800" dirty="0"/>
          </a:p>
        </p:txBody>
      </p:sp>
      <p:sp>
        <p:nvSpPr>
          <p:cNvPr id="11" name="Text 9"/>
          <p:cNvSpPr/>
          <p:nvPr/>
        </p:nvSpPr>
        <p:spPr>
          <a:xfrm>
            <a:off x="1416050" y="3607493"/>
            <a:ext cx="4774565" cy="746720"/>
          </a:xfrm>
          <a:prstGeom prst="rect">
            <a:avLst/>
          </a:prstGeom>
          <a:noFill/>
          <a:ln/>
        </p:spPr>
        <p:txBody>
          <a:bodyPr wrap="square" lIns="25400" tIns="25400" rIns="25400" bIns="25400" rtlCol="0" anchor="t">
            <a:normAutofit/>
          </a:bodyPr>
          <a:lstStyle/>
          <a:p>
            <a:pPr marL="0" indent="0" algn="l">
              <a:lnSpc>
                <a:spcPct val="155000"/>
              </a:lnSpc>
              <a:buNone/>
            </a:pPr>
            <a:r>
              <a:rPr lang="en-US" sz="1800" dirty="0">
                <a:solidFill>
                  <a:srgbClr val="666C8D"/>
                </a:solidFill>
                <a:latin typeface="Arial" pitchFamily="34" charset="0"/>
                <a:ea typeface="Arial" pitchFamily="34" charset="-122"/>
                <a:cs typeface="Arial" pitchFamily="34" charset="-120"/>
              </a:rPr>
              <a:t>Preliminary context from Stage 1 stratification.</a:t>
            </a:r>
            <a:endParaRPr lang="en-US" sz="1800" dirty="0"/>
          </a:p>
        </p:txBody>
      </p:sp>
      <p:sp>
        <p:nvSpPr>
          <p:cNvPr id="12" name="Shape 10"/>
          <p:cNvSpPr/>
          <p:nvPr/>
        </p:nvSpPr>
        <p:spPr>
          <a:xfrm>
            <a:off x="6553200" y="2377070"/>
            <a:ext cx="5181600" cy="3042696"/>
          </a:xfrm>
          <a:prstGeom prst="roundRect">
            <a:avLst>
              <a:gd name="adj" fmla="val 8610"/>
            </a:avLst>
          </a:prstGeom>
          <a:solidFill>
            <a:srgbClr val="FFFFFF"/>
          </a:solidFill>
          <a:ln w="6350">
            <a:solidFill>
              <a:srgbClr val="E4E7F7"/>
            </a:solidFill>
            <a:prstDash val="solid"/>
          </a:ln>
        </p:spPr>
        <p:txBody>
          <a:bodyPr/>
          <a:lstStyle/>
          <a:p>
            <a:endParaRPr lang="en-US"/>
          </a:p>
        </p:txBody>
      </p:sp>
      <p:sp>
        <p:nvSpPr>
          <p:cNvPr id="13" name="Text 11"/>
          <p:cNvSpPr/>
          <p:nvPr/>
        </p:nvSpPr>
        <p:spPr>
          <a:xfrm>
            <a:off x="6826250" y="2870894"/>
            <a:ext cx="509905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5C6BD6"/>
                </a:solidFill>
                <a:latin typeface="Arial" panose="020B0604020202020204" pitchFamily="34" charset="0"/>
                <a:ea typeface="Arial" pitchFamily="34" charset="-122"/>
                <a:cs typeface="Arial" panose="020B0604020202020204" pitchFamily="34" charset="0"/>
              </a:rPr>
              <a:t>INFERENCE INPUT</a:t>
            </a:r>
            <a:endParaRPr lang="en-US" sz="1800" dirty="0">
              <a:latin typeface="Arial" panose="020B0604020202020204" pitchFamily="34" charset="0"/>
              <a:cs typeface="Arial" panose="020B0604020202020204" pitchFamily="34" charset="0"/>
            </a:endParaRPr>
          </a:p>
        </p:txBody>
      </p:sp>
      <p:sp>
        <p:nvSpPr>
          <p:cNvPr id="14" name="Text 12"/>
          <p:cNvSpPr/>
          <p:nvPr/>
        </p:nvSpPr>
        <p:spPr>
          <a:xfrm>
            <a:off x="6826250" y="3245543"/>
            <a:ext cx="509905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Demographic matrices</a:t>
            </a:r>
            <a:endParaRPr lang="en-US" sz="1800" dirty="0"/>
          </a:p>
        </p:txBody>
      </p:sp>
      <p:sp>
        <p:nvSpPr>
          <p:cNvPr id="15" name="Text 13"/>
          <p:cNvSpPr/>
          <p:nvPr/>
        </p:nvSpPr>
        <p:spPr>
          <a:xfrm>
            <a:off x="6826250" y="3607493"/>
            <a:ext cx="4774565"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Secure, account-linked variables — management ID, gender, and age — under HIPAA safeguards and applicable BAAs.</a:t>
            </a:r>
            <a:endParaRPr lang="en-US" dirty="0"/>
          </a:p>
        </p:txBody>
      </p:sp>
      <p:sp>
        <p:nvSpPr>
          <p:cNvPr id="16" name="Shape 14"/>
          <p:cNvSpPr/>
          <p:nvPr/>
        </p:nvSpPr>
        <p:spPr>
          <a:xfrm>
            <a:off x="11963400" y="2377070"/>
            <a:ext cx="5181600" cy="3042696"/>
          </a:xfrm>
          <a:prstGeom prst="roundRect">
            <a:avLst>
              <a:gd name="adj" fmla="val 8610"/>
            </a:avLst>
          </a:prstGeom>
          <a:solidFill>
            <a:srgbClr val="FFFFFF"/>
          </a:solidFill>
          <a:ln w="6350">
            <a:solidFill>
              <a:srgbClr val="E4E7F7"/>
            </a:solidFill>
            <a:prstDash val="solid"/>
          </a:ln>
        </p:spPr>
        <p:txBody>
          <a:bodyPr/>
          <a:lstStyle/>
          <a:p>
            <a:endParaRPr lang="en-US"/>
          </a:p>
        </p:txBody>
      </p:sp>
      <p:sp>
        <p:nvSpPr>
          <p:cNvPr id="17" name="Text 15"/>
          <p:cNvSpPr/>
          <p:nvPr/>
        </p:nvSpPr>
        <p:spPr>
          <a:xfrm>
            <a:off x="12236451" y="2870894"/>
            <a:ext cx="5099050" cy="298450"/>
          </a:xfrm>
          <a:prstGeom prst="rect">
            <a:avLst/>
          </a:prstGeom>
          <a:noFill/>
          <a:ln/>
        </p:spPr>
        <p:txBody>
          <a:bodyPr wrap="square" lIns="25400" tIns="25400" rIns="25400" bIns="25400" rtlCol="0" anchor="t">
            <a:normAutofit fontScale="92500" lnSpcReduction="10000"/>
          </a:bodyPr>
          <a:lstStyle/>
          <a:p>
            <a:pPr marL="0" indent="0" algn="l">
              <a:buNone/>
            </a:pPr>
            <a:r>
              <a:rPr lang="en-US" sz="1800" kern="0" spc="75" dirty="0">
                <a:solidFill>
                  <a:srgbClr val="5C6BD6"/>
                </a:solidFill>
                <a:latin typeface="Arial" panose="020B0604020202020204" pitchFamily="34" charset="0"/>
                <a:ea typeface="Arial" pitchFamily="34" charset="-122"/>
                <a:cs typeface="Arial" panose="020B0604020202020204" pitchFamily="34" charset="0"/>
              </a:rPr>
              <a:t>OUTPUT</a:t>
            </a:r>
            <a:endParaRPr lang="en-US" sz="1800" dirty="0">
              <a:latin typeface="Arial" panose="020B0604020202020204" pitchFamily="34" charset="0"/>
              <a:cs typeface="Arial" panose="020B0604020202020204" pitchFamily="34" charset="0"/>
            </a:endParaRPr>
          </a:p>
        </p:txBody>
      </p:sp>
      <p:sp>
        <p:nvSpPr>
          <p:cNvPr id="18" name="Text 16"/>
          <p:cNvSpPr/>
          <p:nvPr/>
        </p:nvSpPr>
        <p:spPr>
          <a:xfrm>
            <a:off x="12236451" y="3245543"/>
            <a:ext cx="5099050" cy="304800"/>
          </a:xfrm>
          <a:prstGeom prst="rect">
            <a:avLst/>
          </a:prstGeom>
          <a:noFill/>
          <a:ln/>
        </p:spPr>
        <p:txBody>
          <a:bodyPr wrap="square" lIns="25400" tIns="25400" rIns="25400" bIns="25400" rtlCol="0" anchor="t">
            <a:normAutofit lnSpcReduction="10000"/>
          </a:bodyPr>
          <a:lstStyle/>
          <a:p>
            <a:pPr marL="0" indent="0" algn="l">
              <a:buNone/>
            </a:pPr>
            <a:r>
              <a:rPr lang="en-US" sz="1800" b="1" dirty="0">
                <a:solidFill>
                  <a:srgbClr val="171A35"/>
                </a:solidFill>
                <a:latin typeface="Arial" pitchFamily="34" charset="0"/>
                <a:ea typeface="Arial" pitchFamily="34" charset="-122"/>
                <a:cs typeface="Arial" pitchFamily="34" charset="-120"/>
              </a:rPr>
              <a:t>Non-binding documentation prompts</a:t>
            </a:r>
            <a:endParaRPr lang="en-US" sz="1800" dirty="0"/>
          </a:p>
        </p:txBody>
      </p:sp>
      <p:sp>
        <p:nvSpPr>
          <p:cNvPr id="19" name="Text 17"/>
          <p:cNvSpPr/>
          <p:nvPr/>
        </p:nvSpPr>
        <p:spPr>
          <a:xfrm>
            <a:off x="12236451" y="3607493"/>
            <a:ext cx="4774565"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Advisory prompts for clinician review — presented before formal EHR entry.</a:t>
            </a:r>
            <a:endParaRPr lang="en-US" dirty="0"/>
          </a:p>
        </p:txBody>
      </p:sp>
      <p:sp>
        <p:nvSpPr>
          <p:cNvPr id="20" name="Text 18"/>
          <p:cNvSpPr/>
          <p:nvPr/>
        </p:nvSpPr>
        <p:spPr>
          <a:xfrm>
            <a:off x="1143000" y="5476538"/>
            <a:ext cx="15949168" cy="805656"/>
          </a:xfrm>
          <a:prstGeom prst="rect">
            <a:avLst/>
          </a:prstGeom>
          <a:noFill/>
          <a:ln/>
        </p:spPr>
        <p:txBody>
          <a:bodyPr wrap="square" lIns="25400" tIns="25400" rIns="25400" bIns="25400" rtlCol="0" anchor="t">
            <a:normAutofit lnSpcReduction="10000"/>
          </a:bodyPr>
          <a:lstStyle/>
          <a:p>
            <a:pPr>
              <a:lnSpc>
                <a:spcPct val="150000"/>
              </a:lnSpc>
            </a:pPr>
            <a:r>
              <a:rPr lang="en-US" b="1" dirty="0">
                <a:solidFill>
                  <a:srgbClr val="171A35"/>
                </a:solidFill>
                <a:latin typeface="Arial" pitchFamily="34" charset="0"/>
                <a:ea typeface="Arial" pitchFamily="34" charset="-122"/>
                <a:cs typeface="Arial" pitchFamily="34" charset="-120"/>
              </a:rPr>
              <a:t>These prompts are not diagnoses, not HCC codes, and not billing recommendations, and must not be used for claim submission without independent clinician validation and compliant documentation.</a:t>
            </a:r>
            <a:endParaRPr lang="en-US" dirty="0"/>
          </a:p>
        </p:txBody>
      </p:sp>
      <p:sp>
        <p:nvSpPr>
          <p:cNvPr id="21" name="Shape 19"/>
          <p:cNvSpPr/>
          <p:nvPr/>
        </p:nvSpPr>
        <p:spPr>
          <a:xfrm>
            <a:off x="1143000" y="6365018"/>
            <a:ext cx="7886700" cy="1967385"/>
          </a:xfrm>
          <a:prstGeom prst="roundRect">
            <a:avLst>
              <a:gd name="adj" fmla="val 10647"/>
            </a:avLst>
          </a:prstGeom>
          <a:gradFill rotWithShape="1">
            <a:gsLst>
              <a:gs pos="0">
                <a:srgbClr val="6D5EF0">
                  <a:alpha val="100000"/>
                </a:srgbClr>
              </a:gs>
              <a:gs pos="100000">
                <a:srgbClr val="4536C7">
                  <a:alpha val="100000"/>
                </a:srgbClr>
              </a:gs>
            </a:gsLst>
            <a:lin ang="2700000" scaled="0"/>
          </a:gradFill>
          <a:ln/>
        </p:spPr>
        <p:txBody>
          <a:bodyPr/>
          <a:lstStyle/>
          <a:p>
            <a:endParaRPr lang="en-US"/>
          </a:p>
        </p:txBody>
      </p:sp>
      <p:sp>
        <p:nvSpPr>
          <p:cNvPr id="22" name="Text 20"/>
          <p:cNvSpPr/>
          <p:nvPr/>
        </p:nvSpPr>
        <p:spPr>
          <a:xfrm>
            <a:off x="1409700" y="6791201"/>
            <a:ext cx="8088630" cy="336550"/>
          </a:xfrm>
          <a:prstGeom prst="rect">
            <a:avLst/>
          </a:prstGeom>
          <a:noFill/>
          <a:ln/>
        </p:spPr>
        <p:txBody>
          <a:bodyPr wrap="square" lIns="25400" tIns="25400" rIns="25400" bIns="25400" rtlCol="0" anchor="t">
            <a:normAutofit/>
          </a:bodyPr>
          <a:lstStyle/>
          <a:p>
            <a:pPr marL="0" indent="0" algn="l">
              <a:buNone/>
            </a:pPr>
            <a:r>
              <a:rPr lang="en-US" sz="1800" b="1" kern="0" spc="75" dirty="0">
                <a:solidFill>
                  <a:schemeClr val="bg1"/>
                </a:solidFill>
                <a:latin typeface="Arial" panose="020B0604020202020204" pitchFamily="34" charset="0"/>
                <a:ea typeface="Arial" pitchFamily="34" charset="-122"/>
                <a:cs typeface="Arial" panose="020B0604020202020204" pitchFamily="34" charset="0"/>
              </a:rPr>
              <a:t>CMS-HCC v24</a:t>
            </a:r>
            <a:endParaRPr lang="en-US" sz="1800" dirty="0">
              <a:solidFill>
                <a:schemeClr val="bg1"/>
              </a:solidFill>
              <a:latin typeface="Arial" panose="020B0604020202020204" pitchFamily="34" charset="0"/>
              <a:cs typeface="Arial" panose="020B0604020202020204" pitchFamily="34" charset="0"/>
            </a:endParaRPr>
          </a:p>
        </p:txBody>
      </p:sp>
      <p:sp>
        <p:nvSpPr>
          <p:cNvPr id="23" name="Text 21"/>
          <p:cNvSpPr/>
          <p:nvPr/>
        </p:nvSpPr>
        <p:spPr>
          <a:xfrm>
            <a:off x="1409700" y="7184901"/>
            <a:ext cx="7573899" cy="746720"/>
          </a:xfrm>
          <a:prstGeom prst="rect">
            <a:avLst/>
          </a:prstGeom>
          <a:noFill/>
          <a:ln/>
        </p:spPr>
        <p:txBody>
          <a:bodyPr wrap="square" lIns="25400" tIns="25400" rIns="25400" bIns="25400" rtlCol="0" anchor="t">
            <a:normAutofit/>
          </a:bodyPr>
          <a:lstStyle/>
          <a:p>
            <a:pPr marL="0" indent="0" algn="l">
              <a:lnSpc>
                <a:spcPct val="155000"/>
              </a:lnSpc>
              <a:buNone/>
            </a:pPr>
            <a:r>
              <a:rPr lang="en-US" sz="1800" dirty="0">
                <a:solidFill>
                  <a:schemeClr val="bg1"/>
                </a:solidFill>
                <a:latin typeface="Arial" pitchFamily="34" charset="0"/>
                <a:ea typeface="Arial" pitchFamily="34" charset="-122"/>
                <a:cs typeface="Arial" pitchFamily="34" charset="-120"/>
              </a:rPr>
              <a:t>Established model version governing applicable payment years.</a:t>
            </a:r>
            <a:endParaRPr lang="en-US" sz="1800" dirty="0">
              <a:solidFill>
                <a:schemeClr val="bg1"/>
              </a:solidFill>
            </a:endParaRPr>
          </a:p>
        </p:txBody>
      </p:sp>
      <p:sp>
        <p:nvSpPr>
          <p:cNvPr id="24" name="Shape 22"/>
          <p:cNvSpPr/>
          <p:nvPr/>
        </p:nvSpPr>
        <p:spPr>
          <a:xfrm>
            <a:off x="9258300" y="6365018"/>
            <a:ext cx="7886700" cy="1967385"/>
          </a:xfrm>
          <a:prstGeom prst="roundRect">
            <a:avLst>
              <a:gd name="adj" fmla="val 10647"/>
            </a:avLst>
          </a:prstGeom>
          <a:solidFill>
            <a:srgbClr val="FFFFFF"/>
          </a:solidFill>
          <a:ln w="6350">
            <a:solidFill>
              <a:srgbClr val="E4E7F7"/>
            </a:solidFill>
            <a:prstDash val="solid"/>
          </a:ln>
        </p:spPr>
        <p:txBody>
          <a:bodyPr/>
          <a:lstStyle/>
          <a:p>
            <a:endParaRPr lang="en-US"/>
          </a:p>
        </p:txBody>
      </p:sp>
      <p:sp>
        <p:nvSpPr>
          <p:cNvPr id="25" name="Text 23"/>
          <p:cNvSpPr/>
          <p:nvPr/>
        </p:nvSpPr>
        <p:spPr>
          <a:xfrm>
            <a:off x="9531350" y="6797551"/>
            <a:ext cx="8074660" cy="336550"/>
          </a:xfrm>
          <a:prstGeom prst="rect">
            <a:avLst/>
          </a:prstGeom>
          <a:noFill/>
          <a:ln/>
        </p:spPr>
        <p:txBody>
          <a:bodyPr wrap="square" lIns="25400" tIns="25400" rIns="25400" bIns="25400" rtlCol="0" anchor="t">
            <a:normAutofit/>
          </a:bodyPr>
          <a:lstStyle/>
          <a:p>
            <a:pPr marL="0" indent="0" algn="l">
              <a:buNone/>
            </a:pPr>
            <a:r>
              <a:rPr lang="en-US" sz="1800" b="1" kern="0" spc="75" dirty="0">
                <a:solidFill>
                  <a:srgbClr val="4B57A8"/>
                </a:solidFill>
                <a:latin typeface="Arial" panose="020B0604020202020204" pitchFamily="34" charset="0"/>
                <a:ea typeface="Arial" pitchFamily="34" charset="-122"/>
                <a:cs typeface="Arial" panose="020B0604020202020204" pitchFamily="34" charset="0"/>
              </a:rPr>
              <a:t>CMS-HCC v28</a:t>
            </a:r>
            <a:endParaRPr lang="en-US" sz="1800" dirty="0">
              <a:latin typeface="Arial" panose="020B0604020202020204" pitchFamily="34" charset="0"/>
              <a:cs typeface="Arial" panose="020B0604020202020204" pitchFamily="34" charset="0"/>
            </a:endParaRPr>
          </a:p>
        </p:txBody>
      </p:sp>
      <p:sp>
        <p:nvSpPr>
          <p:cNvPr id="26" name="Text 24"/>
          <p:cNvSpPr/>
          <p:nvPr/>
        </p:nvSpPr>
        <p:spPr>
          <a:xfrm>
            <a:off x="9531350" y="7191251"/>
            <a:ext cx="7560818" cy="746720"/>
          </a:xfrm>
          <a:prstGeom prst="rect">
            <a:avLst/>
          </a:prstGeom>
          <a:noFill/>
          <a:ln/>
        </p:spPr>
        <p:txBody>
          <a:bodyPr wrap="square" lIns="25400" tIns="25400" rIns="25400" bIns="25400" rtlCol="0" anchor="t">
            <a:noAutofit/>
          </a:bodyPr>
          <a:lstStyle/>
          <a:p>
            <a:pPr marL="0" indent="0" algn="l">
              <a:lnSpc>
                <a:spcPct val="155000"/>
              </a:lnSpc>
              <a:buNone/>
            </a:pPr>
            <a:r>
              <a:rPr lang="en-US" dirty="0">
                <a:solidFill>
                  <a:srgbClr val="666C8D"/>
                </a:solidFill>
                <a:latin typeface="Arial" pitchFamily="34" charset="0"/>
                <a:ea typeface="Arial" pitchFamily="34" charset="-122"/>
                <a:cs typeface="Arial" pitchFamily="34" charset="-120"/>
              </a:rPr>
              <a:t>The updated model — prompts reference the version applicable to the relevant payment year.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2429</Words>
  <Application>Microsoft Macintosh PowerPoint</Application>
  <PresentationFormat>Custom</PresentationFormat>
  <Paragraphs>208</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Haewon Lee</cp:lastModifiedBy>
  <cp:revision>46</cp:revision>
  <dcterms:created xsi:type="dcterms:W3CDTF">2026-07-09T23:44:38Z</dcterms:created>
  <dcterms:modified xsi:type="dcterms:W3CDTF">2026-07-13T21:42:30Z</dcterms:modified>
</cp:coreProperties>
</file>